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25"/>
  </p:notesMasterIdLst>
  <p:handoutMasterIdLst>
    <p:handoutMasterId r:id="rId126"/>
  </p:handoutMasterIdLst>
  <p:sldIdLst>
    <p:sldId id="1009" r:id="rId5"/>
    <p:sldId id="1394" r:id="rId6"/>
    <p:sldId id="1395" r:id="rId7"/>
    <p:sldId id="1391" r:id="rId8"/>
    <p:sldId id="1375" r:id="rId9"/>
    <p:sldId id="1374" r:id="rId10"/>
    <p:sldId id="1376" r:id="rId11"/>
    <p:sldId id="1326" r:id="rId12"/>
    <p:sldId id="1377" r:id="rId13"/>
    <p:sldId id="1328" r:id="rId14"/>
    <p:sldId id="1378" r:id="rId15"/>
    <p:sldId id="1329" r:id="rId16"/>
    <p:sldId id="1330" r:id="rId17"/>
    <p:sldId id="1379" r:id="rId18"/>
    <p:sldId id="1380" r:id="rId19"/>
    <p:sldId id="1381" r:id="rId20"/>
    <p:sldId id="1382" r:id="rId21"/>
    <p:sldId id="1383" r:id="rId22"/>
    <p:sldId id="1332" r:id="rId23"/>
    <p:sldId id="1333" r:id="rId24"/>
    <p:sldId id="1334" r:id="rId25"/>
    <p:sldId id="1335" r:id="rId26"/>
    <p:sldId id="1336" r:id="rId27"/>
    <p:sldId id="1337" r:id="rId28"/>
    <p:sldId id="1338" r:id="rId29"/>
    <p:sldId id="1339" r:id="rId30"/>
    <p:sldId id="1340" r:id="rId31"/>
    <p:sldId id="1384" r:id="rId32"/>
    <p:sldId id="1385" r:id="rId33"/>
    <p:sldId id="1386" r:id="rId34"/>
    <p:sldId id="1341" r:id="rId35"/>
    <p:sldId id="1342" r:id="rId36"/>
    <p:sldId id="1343" r:id="rId37"/>
    <p:sldId id="1344" r:id="rId38"/>
    <p:sldId id="1345" r:id="rId39"/>
    <p:sldId id="1346" r:id="rId40"/>
    <p:sldId id="1347" r:id="rId41"/>
    <p:sldId id="1348" r:id="rId42"/>
    <p:sldId id="1349" r:id="rId43"/>
    <p:sldId id="1350" r:id="rId44"/>
    <p:sldId id="1351" r:id="rId45"/>
    <p:sldId id="1352" r:id="rId46"/>
    <p:sldId id="1353" r:id="rId47"/>
    <p:sldId id="1354" r:id="rId48"/>
    <p:sldId id="1355" r:id="rId49"/>
    <p:sldId id="1356" r:id="rId50"/>
    <p:sldId id="1357" r:id="rId51"/>
    <p:sldId id="1358" r:id="rId52"/>
    <p:sldId id="1359" r:id="rId53"/>
    <p:sldId id="1360" r:id="rId54"/>
    <p:sldId id="1387" r:id="rId55"/>
    <p:sldId id="1361" r:id="rId56"/>
    <p:sldId id="1362" r:id="rId57"/>
    <p:sldId id="1363" r:id="rId58"/>
    <p:sldId id="1364" r:id="rId59"/>
    <p:sldId id="1365" r:id="rId60"/>
    <p:sldId id="1366" r:id="rId61"/>
    <p:sldId id="1367" r:id="rId62"/>
    <p:sldId id="1165" r:id="rId63"/>
    <p:sldId id="1166" r:id="rId64"/>
    <p:sldId id="964" r:id="rId65"/>
    <p:sldId id="972" r:id="rId66"/>
    <p:sldId id="978" r:id="rId67"/>
    <p:sldId id="1168" r:id="rId68"/>
    <p:sldId id="1169" r:id="rId69"/>
    <p:sldId id="1170" r:id="rId70"/>
    <p:sldId id="1171" r:id="rId71"/>
    <p:sldId id="1172" r:id="rId72"/>
    <p:sldId id="1173" r:id="rId73"/>
    <p:sldId id="1048" r:id="rId74"/>
    <p:sldId id="1052" r:id="rId75"/>
    <p:sldId id="989" r:id="rId76"/>
    <p:sldId id="1174" r:id="rId77"/>
    <p:sldId id="1392" r:id="rId78"/>
    <p:sldId id="1393" r:id="rId79"/>
    <p:sldId id="1175" r:id="rId80"/>
    <p:sldId id="1176" r:id="rId81"/>
    <p:sldId id="1177" r:id="rId82"/>
    <p:sldId id="993" r:id="rId83"/>
    <p:sldId id="999" r:id="rId84"/>
    <p:sldId id="1002" r:id="rId85"/>
    <p:sldId id="1204" r:id="rId86"/>
    <p:sldId id="1205" r:id="rId87"/>
    <p:sldId id="1003" r:id="rId88"/>
    <p:sldId id="1180" r:id="rId89"/>
    <p:sldId id="1086" r:id="rId90"/>
    <p:sldId id="1181" r:id="rId91"/>
    <p:sldId id="1087" r:id="rId92"/>
    <p:sldId id="1182" r:id="rId93"/>
    <p:sldId id="1184" r:id="rId94"/>
    <p:sldId id="1368" r:id="rId95"/>
    <p:sldId id="1214" r:id="rId96"/>
    <p:sldId id="1215" r:id="rId97"/>
    <p:sldId id="1216" r:id="rId98"/>
    <p:sldId id="1217" r:id="rId99"/>
    <p:sldId id="1218" r:id="rId100"/>
    <p:sldId id="1219" r:id="rId101"/>
    <p:sldId id="1220" r:id="rId102"/>
    <p:sldId id="1221" r:id="rId103"/>
    <p:sldId id="1222" r:id="rId104"/>
    <p:sldId id="1223" r:id="rId105"/>
    <p:sldId id="1224" r:id="rId106"/>
    <p:sldId id="1226" r:id="rId107"/>
    <p:sldId id="1227" r:id="rId108"/>
    <p:sldId id="1228" r:id="rId109"/>
    <p:sldId id="1229" r:id="rId110"/>
    <p:sldId id="1230" r:id="rId111"/>
    <p:sldId id="1231" r:id="rId112"/>
    <p:sldId id="1232" r:id="rId113"/>
    <p:sldId id="1233" r:id="rId114"/>
    <p:sldId id="1234" r:id="rId115"/>
    <p:sldId id="1235" r:id="rId116"/>
    <p:sldId id="1236" r:id="rId117"/>
    <p:sldId id="1237" r:id="rId118"/>
    <p:sldId id="1238" r:id="rId119"/>
    <p:sldId id="1239" r:id="rId120"/>
    <p:sldId id="1388" r:id="rId121"/>
    <p:sldId id="1389" r:id="rId122"/>
    <p:sldId id="1390" r:id="rId123"/>
    <p:sldId id="1396" r:id="rId1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E4AAA2-0FA5-4870-8DF6-6CC030187F8C}">
          <p14:sldIdLst>
            <p14:sldId id="1009"/>
            <p14:sldId id="1394"/>
            <p14:sldId id="1395"/>
            <p14:sldId id="1391"/>
            <p14:sldId id="1375"/>
            <p14:sldId id="1374"/>
            <p14:sldId id="1376"/>
            <p14:sldId id="1326"/>
            <p14:sldId id="1377"/>
            <p14:sldId id="1328"/>
            <p14:sldId id="1378"/>
            <p14:sldId id="1329"/>
            <p14:sldId id="1330"/>
            <p14:sldId id="1379"/>
            <p14:sldId id="1380"/>
            <p14:sldId id="1381"/>
            <p14:sldId id="1382"/>
            <p14:sldId id="1383"/>
            <p14:sldId id="1332"/>
            <p14:sldId id="1333"/>
            <p14:sldId id="1334"/>
            <p14:sldId id="1335"/>
            <p14:sldId id="1336"/>
            <p14:sldId id="1337"/>
            <p14:sldId id="1338"/>
            <p14:sldId id="1339"/>
            <p14:sldId id="1340"/>
            <p14:sldId id="1384"/>
            <p14:sldId id="1385"/>
            <p14:sldId id="1386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49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359"/>
            <p14:sldId id="1360"/>
            <p14:sldId id="1387"/>
            <p14:sldId id="1361"/>
            <p14:sldId id="1362"/>
            <p14:sldId id="1363"/>
            <p14:sldId id="1364"/>
            <p14:sldId id="1365"/>
            <p14:sldId id="1366"/>
            <p14:sldId id="1367"/>
            <p14:sldId id="1165"/>
            <p14:sldId id="1166"/>
            <p14:sldId id="964"/>
            <p14:sldId id="972"/>
            <p14:sldId id="978"/>
            <p14:sldId id="1168"/>
            <p14:sldId id="1169"/>
            <p14:sldId id="1170"/>
            <p14:sldId id="1171"/>
            <p14:sldId id="1172"/>
            <p14:sldId id="1173"/>
            <p14:sldId id="1048"/>
            <p14:sldId id="1052"/>
            <p14:sldId id="989"/>
            <p14:sldId id="1174"/>
            <p14:sldId id="1392"/>
            <p14:sldId id="1393"/>
            <p14:sldId id="1175"/>
            <p14:sldId id="1176"/>
            <p14:sldId id="1177"/>
            <p14:sldId id="993"/>
            <p14:sldId id="999"/>
            <p14:sldId id="1002"/>
            <p14:sldId id="1204"/>
            <p14:sldId id="1205"/>
            <p14:sldId id="1003"/>
            <p14:sldId id="1180"/>
            <p14:sldId id="1086"/>
            <p14:sldId id="1181"/>
            <p14:sldId id="1087"/>
            <p14:sldId id="1182"/>
            <p14:sldId id="1184"/>
            <p14:sldId id="1368"/>
            <p14:sldId id="1214"/>
            <p14:sldId id="1215"/>
            <p14:sldId id="1216"/>
            <p14:sldId id="1217"/>
            <p14:sldId id="1218"/>
            <p14:sldId id="1219"/>
            <p14:sldId id="1220"/>
            <p14:sldId id="1221"/>
            <p14:sldId id="1222"/>
            <p14:sldId id="1223"/>
            <p14:sldId id="1224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4"/>
            <p14:sldId id="1235"/>
            <p14:sldId id="1236"/>
            <p14:sldId id="1237"/>
            <p14:sldId id="1238"/>
            <p14:sldId id="1239"/>
            <p14:sldId id="1388"/>
            <p14:sldId id="1389"/>
            <p14:sldId id="1390"/>
            <p14:sldId id="1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23C0D"/>
    <a:srgbClr val="000000"/>
    <a:srgbClr val="8FAADC"/>
    <a:srgbClr val="FFFCED"/>
    <a:srgbClr val="010101"/>
    <a:srgbClr val="F3F3F3"/>
    <a:srgbClr val="5F5D5E"/>
    <a:srgbClr val="0C0807"/>
    <a:srgbClr val="AD9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62" autoAdjust="0"/>
    <p:restoredTop sz="65478" autoAdjust="0"/>
  </p:normalViewPr>
  <p:slideViewPr>
    <p:cSldViewPr snapToGrid="0">
      <p:cViewPr>
        <p:scale>
          <a:sx n="60" d="100"/>
          <a:sy n="60" d="100"/>
        </p:scale>
        <p:origin x="568" y="216"/>
      </p:cViewPr>
      <p:guideLst>
        <p:guide orient="horz" pos="2160"/>
        <p:guide pos="3860"/>
      </p:guideLst>
    </p:cSldViewPr>
  </p:slideViewPr>
  <p:notesTextViewPr>
    <p:cViewPr>
      <p:scale>
        <a:sx n="220" d="100"/>
        <a:sy n="2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notesMaster" Target="notesMasters/notesMaster1.xml"/><Relationship Id="rId126" Type="http://schemas.openxmlformats.org/officeDocument/2006/relationships/handoutMaster" Target="handoutMasters/handoutMaster1.xml"/><Relationship Id="rId127" Type="http://schemas.openxmlformats.org/officeDocument/2006/relationships/commentAuthors" Target="commentAuthors.xml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B6B996-D7A8-46A6-A7A2-4590340CFE31}" type="doc">
      <dgm:prSet loTypeId="urn:microsoft.com/office/officeart/2005/8/layout/hList6" loCatId="list" qsTypeId="urn:microsoft.com/office/officeart/2005/8/quickstyle/simple5#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1869441C-AA8B-4B21-A7B6-5B28328BFD32}">
      <dgm:prSet phldrT="[文本]" custT="1"/>
      <dgm:spPr/>
      <dgm:t>
        <a:bodyPr/>
        <a:lstStyle/>
        <a:p>
          <a:pPr algn="ctr">
            <a:lnSpc>
              <a:spcPct val="90000"/>
            </a:lnSpc>
          </a:pPr>
          <a:r>
            <a:rPr lang="zh-CN" altLang="en-US" sz="2400" b="1" dirty="0" smtClean="0">
              <a:latin typeface="方正艺黑简体" pitchFamily="65" charset="-122"/>
              <a:ea typeface="方正艺黑简体" pitchFamily="65" charset="-122"/>
            </a:rPr>
            <a:t>旧民主主义革命</a:t>
          </a:r>
          <a:endParaRPr lang="en-US" altLang="zh-CN" sz="2400" b="1" dirty="0" smtClean="0">
            <a:latin typeface="方正艺黑简体" pitchFamily="65" charset="-122"/>
            <a:ea typeface="方正艺黑简体" pitchFamily="65" charset="-122"/>
          </a:endParaRPr>
        </a:p>
        <a:p>
          <a:pPr algn="ctr">
            <a:lnSpc>
              <a:spcPct val="90000"/>
            </a:lnSpc>
          </a:pPr>
          <a:r>
            <a:rPr lang="en-US" altLang="zh-CN" sz="2100" b="1" dirty="0" smtClean="0">
              <a:latin typeface="方正艺黑简体" pitchFamily="65" charset="-122"/>
              <a:ea typeface="方正艺黑简体" pitchFamily="65" charset="-122"/>
            </a:rPr>
            <a:t>[1840-1919]</a:t>
          </a:r>
          <a:endParaRPr lang="zh-CN" altLang="en-US" sz="2100" b="1" dirty="0">
            <a:latin typeface="方正艺黑简体" pitchFamily="65" charset="-122"/>
            <a:ea typeface="方正艺黑简体" pitchFamily="65" charset="-122"/>
          </a:endParaRPr>
        </a:p>
      </dgm:t>
    </dgm:pt>
    <dgm:pt modelId="{30786834-C4D1-487A-A154-CC21B42AF6A4}" type="parTrans" cxnId="{0E9737D2-0B98-481A-A724-2ACBD8095255}">
      <dgm:prSet/>
      <dgm:spPr/>
      <dgm:t>
        <a:bodyPr/>
        <a:lstStyle/>
        <a:p>
          <a:endParaRPr lang="zh-CN" altLang="en-US"/>
        </a:p>
      </dgm:t>
    </dgm:pt>
    <dgm:pt modelId="{54810A60-0FCF-4422-AC44-25930276C540}" type="sibTrans" cxnId="{0E9737D2-0B98-481A-A724-2ACBD8095255}">
      <dgm:prSet/>
      <dgm:spPr/>
      <dgm:t>
        <a:bodyPr/>
        <a:lstStyle/>
        <a:p>
          <a:endParaRPr lang="zh-CN" altLang="en-US"/>
        </a:p>
      </dgm:t>
    </dgm:pt>
    <dgm:pt modelId="{98E5B406-2B01-460F-91F4-AAC53E39DDF9}">
      <dgm:prSet phldrT="[文本]" custT="1"/>
      <dgm:spPr/>
      <dgm:t>
        <a:bodyPr/>
        <a:lstStyle/>
        <a:p>
          <a:pPr algn="l">
            <a:lnSpc>
              <a:spcPct val="150000"/>
            </a:lnSpc>
          </a:pPr>
          <a:r>
            <a:rPr lang="zh-CN" altLang="en-US" sz="1800" b="1" dirty="0" smtClean="0">
              <a:latin typeface="方正艺黑简体" pitchFamily="65" charset="-122"/>
              <a:ea typeface="方正艺黑简体" pitchFamily="65" charset="-122"/>
            </a:rPr>
            <a:t>鸦片战争</a:t>
          </a:r>
          <a:r>
            <a:rPr lang="en-US" altLang="zh-CN" sz="1800" b="1" dirty="0" smtClean="0">
              <a:latin typeface="方正艺黑简体" pitchFamily="65" charset="-122"/>
              <a:ea typeface="方正艺黑简体" pitchFamily="65" charset="-122"/>
            </a:rPr>
            <a:t>——</a:t>
          </a:r>
          <a:r>
            <a:rPr lang="zh-CN" altLang="en-US" sz="2400" b="1" u="sng" dirty="0" smtClean="0">
              <a:latin typeface="方正艺黑简体" pitchFamily="65" charset="-122"/>
              <a:ea typeface="方正艺黑简体" pitchFamily="65" charset="-122"/>
            </a:rPr>
            <a:t>五四运动</a:t>
          </a:r>
          <a:endParaRPr lang="zh-CN" altLang="en-US" sz="2400" b="1" u="sng" dirty="0">
            <a:latin typeface="方正艺黑简体" pitchFamily="65" charset="-122"/>
            <a:ea typeface="方正艺黑简体" pitchFamily="65" charset="-122"/>
          </a:endParaRPr>
        </a:p>
      </dgm:t>
    </dgm:pt>
    <dgm:pt modelId="{AFE3D227-7F2E-4807-9A45-DC9D12C87A00}" type="parTrans" cxnId="{1C930954-7B60-4EE5-B17F-D1258005B13C}">
      <dgm:prSet/>
      <dgm:spPr/>
      <dgm:t>
        <a:bodyPr/>
        <a:lstStyle/>
        <a:p>
          <a:endParaRPr lang="zh-CN" altLang="en-US"/>
        </a:p>
      </dgm:t>
    </dgm:pt>
    <dgm:pt modelId="{64852FFD-78C8-432D-84E2-A896F755B55D}" type="sibTrans" cxnId="{1C930954-7B60-4EE5-B17F-D1258005B13C}">
      <dgm:prSet/>
      <dgm:spPr/>
      <dgm:t>
        <a:bodyPr/>
        <a:lstStyle/>
        <a:p>
          <a:endParaRPr lang="zh-CN" altLang="en-US"/>
        </a:p>
      </dgm:t>
    </dgm:pt>
    <dgm:pt modelId="{7815DD30-A72C-49CF-A0E1-3BB4AB1C8915}">
      <dgm:prSet phldrT="[文本]" custT="1"/>
      <dgm:spPr/>
      <dgm:t>
        <a:bodyPr/>
        <a:lstStyle/>
        <a:p>
          <a:pPr algn="ctr">
            <a:lnSpc>
              <a:spcPct val="90000"/>
            </a:lnSpc>
          </a:pPr>
          <a:r>
            <a:rPr lang="zh-CN" altLang="en-US" sz="2400" b="1" dirty="0" smtClean="0">
              <a:latin typeface="方正艺黑简体" pitchFamily="65" charset="-122"/>
              <a:ea typeface="方正艺黑简体" pitchFamily="65" charset="-122"/>
            </a:rPr>
            <a:t>新民主主义革命</a:t>
          </a:r>
          <a:endParaRPr lang="en-US" altLang="zh-CN" sz="2400" b="1" dirty="0" smtClean="0">
            <a:latin typeface="方正艺黑简体" pitchFamily="65" charset="-122"/>
            <a:ea typeface="方正艺黑简体" pitchFamily="65" charset="-122"/>
          </a:endParaRPr>
        </a:p>
        <a:p>
          <a:pPr algn="ctr">
            <a:lnSpc>
              <a:spcPct val="90000"/>
            </a:lnSpc>
          </a:pPr>
          <a:r>
            <a:rPr lang="en-US" altLang="zh-CN" sz="2100" b="1" dirty="0" smtClean="0">
              <a:latin typeface="方正艺黑简体" pitchFamily="65" charset="-122"/>
              <a:ea typeface="方正艺黑简体" pitchFamily="65" charset="-122"/>
            </a:rPr>
            <a:t>[1919-1949]</a:t>
          </a:r>
          <a:endParaRPr lang="zh-CN" altLang="en-US" sz="2100" b="1" dirty="0">
            <a:latin typeface="方正艺黑简体" pitchFamily="65" charset="-122"/>
            <a:ea typeface="方正艺黑简体" pitchFamily="65" charset="-122"/>
          </a:endParaRPr>
        </a:p>
      </dgm:t>
    </dgm:pt>
    <dgm:pt modelId="{2A4BFD4F-84DB-4E0A-877A-E54221C984DE}" type="parTrans" cxnId="{DDE0F0B5-68C8-4EDA-83B1-425FA9073347}">
      <dgm:prSet/>
      <dgm:spPr/>
      <dgm:t>
        <a:bodyPr/>
        <a:lstStyle/>
        <a:p>
          <a:endParaRPr lang="zh-CN" altLang="en-US"/>
        </a:p>
      </dgm:t>
    </dgm:pt>
    <dgm:pt modelId="{81AA5268-3E2B-4E35-A958-4D235696ACCF}" type="sibTrans" cxnId="{DDE0F0B5-68C8-4EDA-83B1-425FA9073347}">
      <dgm:prSet/>
      <dgm:spPr/>
      <dgm:t>
        <a:bodyPr/>
        <a:lstStyle/>
        <a:p>
          <a:endParaRPr lang="zh-CN" altLang="en-US"/>
        </a:p>
      </dgm:t>
    </dgm:pt>
    <dgm:pt modelId="{66A5D2CD-3A4A-4E32-AEBC-8C55DA2AB91A}">
      <dgm:prSet phldrT="[文本]" custT="1"/>
      <dgm:spPr/>
      <dgm:t>
        <a:bodyPr/>
        <a:lstStyle/>
        <a:p>
          <a:pPr algn="l">
            <a:lnSpc>
              <a:spcPct val="100000"/>
            </a:lnSpc>
          </a:pPr>
          <a:r>
            <a:rPr lang="zh-CN" altLang="en-US" sz="2400" b="1" u="sng" smtClean="0">
              <a:latin typeface="方正艺黑简体" pitchFamily="65" charset="-122"/>
              <a:ea typeface="方正艺黑简体" pitchFamily="65" charset="-122"/>
            </a:rPr>
            <a:t>五四运动</a:t>
          </a:r>
          <a:r>
            <a:rPr lang="en-US" altLang="zh-CN" sz="1800" b="1" smtClean="0">
              <a:latin typeface="方正艺黑简体" pitchFamily="65" charset="-122"/>
              <a:ea typeface="方正艺黑简体" pitchFamily="65" charset="-122"/>
            </a:rPr>
            <a:t>——</a:t>
          </a:r>
          <a:r>
            <a:rPr lang="zh-CN" altLang="en-US" sz="2000" b="1" smtClean="0">
              <a:latin typeface="方正艺黑简体" pitchFamily="65" charset="-122"/>
              <a:ea typeface="方正艺黑简体" pitchFamily="65" charset="-122"/>
            </a:rPr>
            <a:t>新中国成立</a:t>
          </a:r>
          <a:endParaRPr lang="zh-CN" altLang="en-US" sz="2000" b="1" dirty="0">
            <a:latin typeface="方正艺黑简体" pitchFamily="65" charset="-122"/>
            <a:ea typeface="方正艺黑简体" pitchFamily="65" charset="-122"/>
          </a:endParaRPr>
        </a:p>
      </dgm:t>
    </dgm:pt>
    <dgm:pt modelId="{CACA78FB-ABE3-457D-91D2-1B2569A6F54F}" type="parTrans" cxnId="{4D83F5A8-B943-4D4F-9AE3-7E9A1883A774}">
      <dgm:prSet/>
      <dgm:spPr/>
      <dgm:t>
        <a:bodyPr/>
        <a:lstStyle/>
        <a:p>
          <a:endParaRPr lang="zh-CN" altLang="en-US"/>
        </a:p>
      </dgm:t>
    </dgm:pt>
    <dgm:pt modelId="{E5A9A166-35FB-4DD8-BE53-E252E810A9EB}" type="sibTrans" cxnId="{4D83F5A8-B943-4D4F-9AE3-7E9A1883A774}">
      <dgm:prSet/>
      <dgm:spPr/>
      <dgm:t>
        <a:bodyPr/>
        <a:lstStyle/>
        <a:p>
          <a:endParaRPr lang="zh-CN" altLang="en-US"/>
        </a:p>
      </dgm:t>
    </dgm:pt>
    <dgm:pt modelId="{6A31C754-6A74-4808-9632-A866CD209642}" type="pres">
      <dgm:prSet presAssocID="{FCB6B996-D7A8-46A6-A7A2-4590340CFE3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656B56-7D57-407F-A3DB-0B469C3E75EA}" type="pres">
      <dgm:prSet presAssocID="{1869441C-AA8B-4B21-A7B6-5B28328BFD32}" presName="node" presStyleLbl="node1" presStyleIdx="0" presStyleCnt="2" custLinFactNeighborX="-1386" custLinFactNeighborY="10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AEA23A-7D34-4A4F-AAAB-7A5441B4BE1F}" type="pres">
      <dgm:prSet presAssocID="{54810A60-0FCF-4422-AC44-25930276C540}" presName="sibTrans" presStyleCnt="0"/>
      <dgm:spPr/>
      <dgm:t>
        <a:bodyPr/>
        <a:lstStyle/>
        <a:p>
          <a:endParaRPr lang="zh-CN" altLang="en-US"/>
        </a:p>
      </dgm:t>
    </dgm:pt>
    <dgm:pt modelId="{328DFE1A-4AC5-4C6F-9C2A-5DC5CD410859}" type="pres">
      <dgm:prSet presAssocID="{7815DD30-A72C-49CF-A0E1-3BB4AB1C891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E16A4D9-C7B5-1340-98A2-80C4D6796FF7}" type="presOf" srcId="{66A5D2CD-3A4A-4E32-AEBC-8C55DA2AB91A}" destId="{328DFE1A-4AC5-4C6F-9C2A-5DC5CD410859}" srcOrd="0" destOrd="1" presId="urn:microsoft.com/office/officeart/2005/8/layout/hList6"/>
    <dgm:cxn modelId="{A1D9C317-C556-494C-8889-C77567C76596}" type="presOf" srcId="{FCB6B996-D7A8-46A6-A7A2-4590340CFE31}" destId="{6A31C754-6A74-4808-9632-A866CD209642}" srcOrd="0" destOrd="0" presId="urn:microsoft.com/office/officeart/2005/8/layout/hList6"/>
    <dgm:cxn modelId="{48C10661-E143-9046-A43A-8C1C6A844038}" type="presOf" srcId="{7815DD30-A72C-49CF-A0E1-3BB4AB1C8915}" destId="{328DFE1A-4AC5-4C6F-9C2A-5DC5CD410859}" srcOrd="0" destOrd="0" presId="urn:microsoft.com/office/officeart/2005/8/layout/hList6"/>
    <dgm:cxn modelId="{1C930954-7B60-4EE5-B17F-D1258005B13C}" srcId="{1869441C-AA8B-4B21-A7B6-5B28328BFD32}" destId="{98E5B406-2B01-460F-91F4-AAC53E39DDF9}" srcOrd="0" destOrd="0" parTransId="{AFE3D227-7F2E-4807-9A45-DC9D12C87A00}" sibTransId="{64852FFD-78C8-432D-84E2-A896F755B55D}"/>
    <dgm:cxn modelId="{DDE0F0B5-68C8-4EDA-83B1-425FA9073347}" srcId="{FCB6B996-D7A8-46A6-A7A2-4590340CFE31}" destId="{7815DD30-A72C-49CF-A0E1-3BB4AB1C8915}" srcOrd="1" destOrd="0" parTransId="{2A4BFD4F-84DB-4E0A-877A-E54221C984DE}" sibTransId="{81AA5268-3E2B-4E35-A958-4D235696ACCF}"/>
    <dgm:cxn modelId="{F6F88B55-EFD3-C341-B7B3-BF75A65BE337}" type="presOf" srcId="{1869441C-AA8B-4B21-A7B6-5B28328BFD32}" destId="{F5656B56-7D57-407F-A3DB-0B469C3E75EA}" srcOrd="0" destOrd="0" presId="urn:microsoft.com/office/officeart/2005/8/layout/hList6"/>
    <dgm:cxn modelId="{4D83F5A8-B943-4D4F-9AE3-7E9A1883A774}" srcId="{7815DD30-A72C-49CF-A0E1-3BB4AB1C8915}" destId="{66A5D2CD-3A4A-4E32-AEBC-8C55DA2AB91A}" srcOrd="0" destOrd="0" parTransId="{CACA78FB-ABE3-457D-91D2-1B2569A6F54F}" sibTransId="{E5A9A166-35FB-4DD8-BE53-E252E810A9EB}"/>
    <dgm:cxn modelId="{0E9737D2-0B98-481A-A724-2ACBD8095255}" srcId="{FCB6B996-D7A8-46A6-A7A2-4590340CFE31}" destId="{1869441C-AA8B-4B21-A7B6-5B28328BFD32}" srcOrd="0" destOrd="0" parTransId="{30786834-C4D1-487A-A154-CC21B42AF6A4}" sibTransId="{54810A60-0FCF-4422-AC44-25930276C540}"/>
    <dgm:cxn modelId="{C6E5CFA0-696D-4541-8203-A9C2EA1F4692}" type="presOf" srcId="{98E5B406-2B01-460F-91F4-AAC53E39DDF9}" destId="{F5656B56-7D57-407F-A3DB-0B469C3E75EA}" srcOrd="0" destOrd="1" presId="urn:microsoft.com/office/officeart/2005/8/layout/hList6"/>
    <dgm:cxn modelId="{49A9CC02-CB28-6D4A-8015-759AAE001672}" type="presParOf" srcId="{6A31C754-6A74-4808-9632-A866CD209642}" destId="{F5656B56-7D57-407F-A3DB-0B469C3E75EA}" srcOrd="0" destOrd="0" presId="urn:microsoft.com/office/officeart/2005/8/layout/hList6"/>
    <dgm:cxn modelId="{5AFA8803-2131-144E-B357-20CE3E7DAE0F}" type="presParOf" srcId="{6A31C754-6A74-4808-9632-A866CD209642}" destId="{D8AEA23A-7D34-4A4F-AAAB-7A5441B4BE1F}" srcOrd="1" destOrd="0" presId="urn:microsoft.com/office/officeart/2005/8/layout/hList6"/>
    <dgm:cxn modelId="{A40C93F9-0BBA-4541-A2C6-65273EB9E7B4}" type="presParOf" srcId="{6A31C754-6A74-4808-9632-A866CD209642}" destId="{328DFE1A-4AC5-4C6F-9C2A-5DC5CD410859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56B56-7D57-407F-A3DB-0B469C3E75EA}">
      <dsp:nvSpPr>
        <dsp:cNvPr id="0" name=""/>
        <dsp:cNvSpPr/>
      </dsp:nvSpPr>
      <dsp:spPr>
        <a:xfrm rot="16200000">
          <a:off x="-83716" y="83716"/>
          <a:ext cx="3631880" cy="3464446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方正艺黑简体" pitchFamily="65" charset="-122"/>
              <a:ea typeface="方正艺黑简体" pitchFamily="65" charset="-122"/>
            </a:rPr>
            <a:t>旧民主主义革命</a:t>
          </a:r>
          <a:endParaRPr lang="en-US" altLang="zh-CN" sz="2400" b="1" kern="1200" dirty="0" smtClean="0">
            <a:latin typeface="方正艺黑简体" pitchFamily="65" charset="-122"/>
            <a:ea typeface="方正艺黑简体" pitchFamily="65" charset="-122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>
              <a:latin typeface="方正艺黑简体" pitchFamily="65" charset="-122"/>
              <a:ea typeface="方正艺黑简体" pitchFamily="65" charset="-122"/>
            </a:rPr>
            <a:t>[1840-1919]</a:t>
          </a:r>
          <a:endParaRPr lang="zh-CN" altLang="en-US" sz="2100" b="1" kern="1200" dirty="0">
            <a:latin typeface="方正艺黑简体" pitchFamily="65" charset="-122"/>
            <a:ea typeface="方正艺黑简体" pitchFamily="65" charset="-122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方正艺黑简体" pitchFamily="65" charset="-122"/>
              <a:ea typeface="方正艺黑简体" pitchFamily="65" charset="-122"/>
            </a:rPr>
            <a:t>鸦片战争</a:t>
          </a:r>
          <a:r>
            <a:rPr lang="en-US" altLang="zh-CN" sz="1800" b="1" kern="1200" dirty="0" smtClean="0">
              <a:latin typeface="方正艺黑简体" pitchFamily="65" charset="-122"/>
              <a:ea typeface="方正艺黑简体" pitchFamily="65" charset="-122"/>
            </a:rPr>
            <a:t>——</a:t>
          </a:r>
          <a:r>
            <a:rPr lang="zh-CN" altLang="en-US" sz="2400" b="1" u="sng" kern="1200" dirty="0" smtClean="0">
              <a:latin typeface="方正艺黑简体" pitchFamily="65" charset="-122"/>
              <a:ea typeface="方正艺黑简体" pitchFamily="65" charset="-122"/>
            </a:rPr>
            <a:t>五四运动</a:t>
          </a:r>
          <a:endParaRPr lang="zh-CN" altLang="en-US" sz="2400" b="1" u="sng" kern="1200" dirty="0">
            <a:latin typeface="方正艺黑简体" pitchFamily="65" charset="-122"/>
            <a:ea typeface="方正艺黑简体" pitchFamily="65" charset="-122"/>
          </a:endParaRPr>
        </a:p>
      </dsp:txBody>
      <dsp:txXfrm rot="5400000">
        <a:off x="1" y="726375"/>
        <a:ext cx="3464446" cy="2179128"/>
      </dsp:txXfrm>
    </dsp:sp>
    <dsp:sp modelId="{328DFE1A-4AC5-4C6F-9C2A-5DC5CD410859}">
      <dsp:nvSpPr>
        <dsp:cNvPr id="0" name=""/>
        <dsp:cNvSpPr/>
      </dsp:nvSpPr>
      <dsp:spPr>
        <a:xfrm rot="16200000">
          <a:off x="3644165" y="83716"/>
          <a:ext cx="3631880" cy="3464446"/>
        </a:xfrm>
        <a:prstGeom prst="flowChartManualOperati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方正艺黑简体" pitchFamily="65" charset="-122"/>
              <a:ea typeface="方正艺黑简体" pitchFamily="65" charset="-122"/>
            </a:rPr>
            <a:t>新民主主义革命</a:t>
          </a:r>
          <a:endParaRPr lang="en-US" altLang="zh-CN" sz="2400" b="1" kern="1200" dirty="0" smtClean="0">
            <a:latin typeface="方正艺黑简体" pitchFamily="65" charset="-122"/>
            <a:ea typeface="方正艺黑简体" pitchFamily="65" charset="-122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b="1" kern="1200" dirty="0" smtClean="0">
              <a:latin typeface="方正艺黑简体" pitchFamily="65" charset="-122"/>
              <a:ea typeface="方正艺黑简体" pitchFamily="65" charset="-122"/>
            </a:rPr>
            <a:t>[1919-1949]</a:t>
          </a:r>
          <a:endParaRPr lang="zh-CN" altLang="en-US" sz="2100" b="1" kern="1200" dirty="0">
            <a:latin typeface="方正艺黑简体" pitchFamily="65" charset="-122"/>
            <a:ea typeface="方正艺黑简体" pitchFamily="65" charset="-122"/>
          </a:endParaRP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u="sng" kern="1200" smtClean="0">
              <a:latin typeface="方正艺黑简体" pitchFamily="65" charset="-122"/>
              <a:ea typeface="方正艺黑简体" pitchFamily="65" charset="-122"/>
            </a:rPr>
            <a:t>五四运动</a:t>
          </a:r>
          <a:r>
            <a:rPr lang="en-US" altLang="zh-CN" sz="1800" b="1" kern="1200" smtClean="0">
              <a:latin typeface="方正艺黑简体" pitchFamily="65" charset="-122"/>
              <a:ea typeface="方正艺黑简体" pitchFamily="65" charset="-122"/>
            </a:rPr>
            <a:t>——</a:t>
          </a:r>
          <a:r>
            <a:rPr lang="zh-CN" altLang="en-US" sz="2000" b="1" kern="1200" smtClean="0">
              <a:latin typeface="方正艺黑简体" pitchFamily="65" charset="-122"/>
              <a:ea typeface="方正艺黑简体" pitchFamily="65" charset="-122"/>
            </a:rPr>
            <a:t>新中国成立</a:t>
          </a:r>
          <a:endParaRPr lang="zh-CN" altLang="en-US" sz="2000" b="1" kern="1200" dirty="0">
            <a:latin typeface="方正艺黑简体" pitchFamily="65" charset="-122"/>
            <a:ea typeface="方正艺黑简体" pitchFamily="65" charset="-122"/>
          </a:endParaRPr>
        </a:p>
      </dsp:txBody>
      <dsp:txXfrm rot="5400000">
        <a:off x="3727882" y="726375"/>
        <a:ext cx="3464446" cy="2179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119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B41C-2517-4BF8-AD08-596BD1D5E37F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6675-9CA1-4822-BCBC-3C14710B2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564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66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</a:t>
            </a:r>
            <a:r>
              <a:rPr lang="en-US" altLang="zh-CN" dirty="0" err="1"/>
              <a:t>docer.wps.cn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北京大学生在天安门游行示威，学生行动被北洋军阀政府镇压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接着商人罢市、学生罢课。这场反帝爱国运动扩展到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多个省区、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多个城市。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日，北洋军阀政府释放被捕学生，罢免曹汝霖、章宗祥、陆宗舆。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日中国代表没有出席巴黎和约签字仪式。</a:t>
            </a:r>
          </a:p>
          <a:p>
            <a:pPr eaLnBrk="1" hangingPunct="1">
              <a:spcBef>
                <a:spcPct val="0"/>
              </a:spcBef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4CBA6DC4-F4F8-44D7-8332-A764D1DDEC2C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pPr/>
              <a:t>12</a:t>
            </a:fld>
            <a:endParaRPr lang="zh-CN" altLang="en-US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63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，表现了反帝反封建的彻底性</a:t>
            </a:r>
            <a:endParaRPr lang="en-US" altLang="zh-CN" dirty="0">
              <a:sym typeface="Arial" panose="020B0604020202020204" pitchFamily="34" charset="0"/>
            </a:endParaRPr>
          </a:p>
          <a:p>
            <a:r>
              <a:rPr lang="zh-CN" altLang="en-US" dirty="0">
                <a:sym typeface="Arial" panose="020B0604020202020204" pitchFamily="34" charset="0"/>
              </a:rPr>
              <a:t>真正的群众性革命运动。</a:t>
            </a:r>
            <a:endParaRPr lang="en-US" altLang="zh-CN" dirty="0">
              <a:sym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Arial" panose="020B0604020202020204" pitchFamily="34" charset="0"/>
              </a:rPr>
              <a:t>五四运动后，无产阶级成为中国民族民主革命的领导者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6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0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41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916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938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54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，表现了反帝反封建的彻底性</a:t>
            </a:r>
            <a:endParaRPr lang="en-US" altLang="zh-CN" dirty="0">
              <a:sym typeface="Arial" panose="020B0604020202020204" pitchFamily="34" charset="0"/>
            </a:endParaRPr>
          </a:p>
          <a:p>
            <a:r>
              <a:rPr lang="zh-CN" altLang="en-US" dirty="0">
                <a:sym typeface="Arial" panose="020B0604020202020204" pitchFamily="34" charset="0"/>
              </a:rPr>
              <a:t>真正的群众性革命运动。</a:t>
            </a:r>
            <a:endParaRPr lang="en-US" altLang="zh-CN" dirty="0">
              <a:sym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Arial" panose="020B0604020202020204" pitchFamily="34" charset="0"/>
              </a:rPr>
              <a:t>五四运动后，无产阶级成为中国民族民主革命的领导者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167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（一）早期宣传马克思主义的三类人</a:t>
            </a:r>
            <a:r>
              <a:rPr lang="en-US" altLang="zh-CN" sz="1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(</a:t>
            </a:r>
            <a:r>
              <a:rPr lang="zh-CN" altLang="en-US" sz="1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老中青三代</a:t>
            </a:r>
            <a:r>
              <a:rPr lang="en-US" altLang="zh-CN" sz="1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：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0000"/>
                </a:solidFill>
              </a:rPr>
              <a:t>五四运动</a:t>
            </a:r>
            <a:r>
              <a:rPr lang="zh-CN" altLang="en-US" dirty="0"/>
              <a:t>前的新文化运动的精神领袖（陈独秀、李大钊）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李大钊</a:t>
            </a:r>
            <a:r>
              <a:rPr lang="en-US" altLang="zh-CN" dirty="0"/>
              <a:t>《</a:t>
            </a:r>
            <a:r>
              <a:rPr lang="zh-CN" altLang="en-US" dirty="0"/>
              <a:t>我的马克思主义观</a:t>
            </a:r>
            <a:r>
              <a:rPr lang="en-US" altLang="zh-CN" dirty="0"/>
              <a:t>》</a:t>
            </a:r>
            <a:r>
              <a:rPr lang="zh-CN" altLang="en-US" dirty="0"/>
              <a:t>、陈独秀</a:t>
            </a:r>
            <a:r>
              <a:rPr lang="en-US" altLang="zh-CN" dirty="0"/>
              <a:t>《</a:t>
            </a:r>
            <a:r>
              <a:rPr lang="zh-CN" altLang="en-US" dirty="0"/>
              <a:t>谈政治</a:t>
            </a:r>
            <a:r>
              <a:rPr lang="en-US" altLang="zh-CN" dirty="0"/>
              <a:t>》</a:t>
            </a:r>
            <a:endParaRPr lang="zh-CN" altLang="en-US" dirty="0"/>
          </a:p>
          <a:p>
            <a:pPr>
              <a:lnSpc>
                <a:spcPct val="2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、五四运动中的左翼骨干（毛泽东、周恩来、杨匏安、蔡和森等）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杨匏安</a:t>
            </a:r>
            <a:r>
              <a:rPr lang="en-US" altLang="zh-CN" dirty="0"/>
              <a:t>《</a:t>
            </a:r>
            <a:r>
              <a:rPr lang="zh-CN" altLang="en-US" dirty="0"/>
              <a:t>马克思主义</a:t>
            </a:r>
            <a:r>
              <a:rPr lang="en-US" altLang="zh-CN" dirty="0"/>
              <a:t>》</a:t>
            </a:r>
            <a:r>
              <a:rPr lang="zh-CN" altLang="en-US" dirty="0"/>
              <a:t>（科学的社会主义）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、一部分原同盟会员、辛亥革命时期的活动家</a:t>
            </a:r>
            <a:r>
              <a:rPr lang="zh-CN" altLang="en-US" dirty="0">
                <a:solidFill>
                  <a:srgbClr val="000000"/>
                </a:solidFill>
              </a:rPr>
              <a:t>（董必武、吴玉章、林伯渠等）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ym typeface="Calibri" panose="020F0502020204030204" charset="0"/>
              </a:rPr>
              <a:t> 新民学会、互助社、觉悟社等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212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（一）早期宣传马克思主义的三类人</a:t>
            </a:r>
            <a:r>
              <a:rPr lang="en-US" altLang="zh-CN" sz="1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(</a:t>
            </a:r>
            <a:r>
              <a:rPr lang="zh-CN" altLang="en-US" sz="1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老中青三代</a:t>
            </a:r>
            <a:r>
              <a:rPr lang="en-US" altLang="zh-CN" sz="1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：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0000"/>
                </a:solidFill>
              </a:rPr>
              <a:t>五四运动</a:t>
            </a:r>
            <a:r>
              <a:rPr lang="zh-CN" altLang="en-US" dirty="0"/>
              <a:t>前的新文化运动的精神领袖（陈独秀、李大钊）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李大钊</a:t>
            </a:r>
            <a:r>
              <a:rPr lang="en-US" altLang="zh-CN" dirty="0"/>
              <a:t>《</a:t>
            </a:r>
            <a:r>
              <a:rPr lang="zh-CN" altLang="en-US" dirty="0"/>
              <a:t>我的马克思主义观</a:t>
            </a:r>
            <a:r>
              <a:rPr lang="en-US" altLang="zh-CN" dirty="0"/>
              <a:t>》</a:t>
            </a:r>
            <a:r>
              <a:rPr lang="zh-CN" altLang="en-US" dirty="0"/>
              <a:t>、陈独秀</a:t>
            </a:r>
            <a:r>
              <a:rPr lang="en-US" altLang="zh-CN" dirty="0"/>
              <a:t>《</a:t>
            </a:r>
            <a:r>
              <a:rPr lang="zh-CN" altLang="en-US" dirty="0"/>
              <a:t>谈政治</a:t>
            </a:r>
            <a:r>
              <a:rPr lang="en-US" altLang="zh-CN" dirty="0"/>
              <a:t>》</a:t>
            </a:r>
            <a:endParaRPr lang="zh-CN" altLang="en-US" dirty="0"/>
          </a:p>
          <a:p>
            <a:pPr>
              <a:lnSpc>
                <a:spcPct val="2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、五四运动中的左翼骨干（毛泽东、周恩来、杨匏安、蔡和森等）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杨匏安</a:t>
            </a:r>
            <a:r>
              <a:rPr lang="en-US" altLang="zh-CN" dirty="0"/>
              <a:t>《</a:t>
            </a:r>
            <a:r>
              <a:rPr lang="zh-CN" altLang="en-US" dirty="0"/>
              <a:t>马克思主义</a:t>
            </a:r>
            <a:r>
              <a:rPr lang="en-US" altLang="zh-CN" dirty="0"/>
              <a:t>》</a:t>
            </a:r>
            <a:r>
              <a:rPr lang="zh-CN" altLang="en-US" dirty="0"/>
              <a:t>（科学的社会主义）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、一部分原同盟会员、辛亥革命时期的活动家</a:t>
            </a:r>
            <a:r>
              <a:rPr lang="zh-CN" altLang="en-US" dirty="0">
                <a:solidFill>
                  <a:srgbClr val="000000"/>
                </a:solidFill>
              </a:rPr>
              <a:t>（董必武、吴玉章、林伯渠等）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ym typeface="Calibri" panose="020F0502020204030204" charset="0"/>
              </a:rPr>
              <a:t> 新民学会、互助社、觉悟社等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6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E91D0-8F25-45F2-8225-5CD62905C4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38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（一）早期宣传马克思主义的三类人</a:t>
            </a:r>
            <a:r>
              <a:rPr lang="en-US" altLang="zh-CN" sz="1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(</a:t>
            </a:r>
            <a:r>
              <a:rPr lang="zh-CN" altLang="en-US" sz="1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老中青三代</a:t>
            </a:r>
            <a:r>
              <a:rPr lang="en-US" altLang="zh-CN" sz="1600" b="1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anose="020B0503020204020204" pitchFamily="34" charset="-122"/>
              </a:rPr>
              <a:t>：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0000"/>
                </a:solidFill>
              </a:rPr>
              <a:t>五四运动</a:t>
            </a:r>
            <a:r>
              <a:rPr lang="zh-CN" altLang="en-US" dirty="0"/>
              <a:t>前的新文化运动的精神领袖（陈独秀、李大钊）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李大钊</a:t>
            </a:r>
            <a:r>
              <a:rPr lang="en-US" altLang="zh-CN" dirty="0"/>
              <a:t>《</a:t>
            </a:r>
            <a:r>
              <a:rPr lang="zh-CN" altLang="en-US" dirty="0"/>
              <a:t>我的马克思主义观</a:t>
            </a:r>
            <a:r>
              <a:rPr lang="en-US" altLang="zh-CN" dirty="0"/>
              <a:t>》</a:t>
            </a:r>
            <a:r>
              <a:rPr lang="zh-CN" altLang="en-US" dirty="0"/>
              <a:t>、陈独秀</a:t>
            </a:r>
            <a:r>
              <a:rPr lang="en-US" altLang="zh-CN" dirty="0"/>
              <a:t>《</a:t>
            </a:r>
            <a:r>
              <a:rPr lang="zh-CN" altLang="en-US" dirty="0"/>
              <a:t>谈政治</a:t>
            </a:r>
            <a:r>
              <a:rPr lang="en-US" altLang="zh-CN" dirty="0"/>
              <a:t>》</a:t>
            </a:r>
            <a:endParaRPr lang="zh-CN" altLang="en-US" dirty="0"/>
          </a:p>
          <a:p>
            <a:pPr>
              <a:lnSpc>
                <a:spcPct val="2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、五四运动中的左翼骨干（毛泽东、周恩来、杨匏安、蔡和森等）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杨匏安</a:t>
            </a:r>
            <a:r>
              <a:rPr lang="en-US" altLang="zh-CN" dirty="0"/>
              <a:t>《</a:t>
            </a:r>
            <a:r>
              <a:rPr lang="zh-CN" altLang="en-US" dirty="0"/>
              <a:t>马克思主义</a:t>
            </a:r>
            <a:r>
              <a:rPr lang="en-US" altLang="zh-CN" dirty="0"/>
              <a:t>》</a:t>
            </a:r>
            <a:r>
              <a:rPr lang="zh-CN" altLang="en-US" dirty="0"/>
              <a:t>（科学的社会主义）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、一部分原同盟会员、辛亥革命时期的活动家</a:t>
            </a:r>
            <a:r>
              <a:rPr lang="zh-CN" altLang="en-US" dirty="0">
                <a:solidFill>
                  <a:srgbClr val="000000"/>
                </a:solidFill>
              </a:rPr>
              <a:t>（董必武、吴玉章、林伯渠等）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ym typeface="Calibri" panose="020F0502020204030204" charset="0"/>
              </a:rPr>
              <a:t> 新民学会、互助社、觉悟社等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03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 smtClean="0"/>
              <a:t>这是先驱再来看看作品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b="1" u="sng" dirty="0" smtClean="0"/>
              <a:t>当时马克思主义，著作</a:t>
            </a:r>
            <a:r>
              <a:rPr kumimoji="1" lang="en-US" altLang="zh-CN" b="1" u="sng" dirty="0" smtClean="0"/>
              <a:t>《</a:t>
            </a:r>
            <a:r>
              <a:rPr kumimoji="1" lang="zh-CN" altLang="en-US" b="1" u="sng" dirty="0" smtClean="0"/>
              <a:t>共产党宣言</a:t>
            </a:r>
            <a:r>
              <a:rPr kumimoji="1" lang="en-US" altLang="zh-CN" b="1" u="sng" dirty="0" smtClean="0"/>
              <a:t>》</a:t>
            </a:r>
            <a:r>
              <a:rPr kumimoji="1" lang="zh-CN" altLang="en-US" b="1" u="sng" dirty="0" smtClean="0"/>
              <a:t>传入中国看不懂，</a:t>
            </a:r>
            <a:r>
              <a:rPr kumimoji="1" lang="zh-CN" altLang="en-US" dirty="0" smtClean="0"/>
              <a:t>所以第一个翻译成中文的就很伟大：陈望道，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en-US" altLang="zh-CN" dirty="0" smtClean="0"/>
              <a:t>PPT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小歪招：望道望道，望着社会主义的康庄大道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南陈北李：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怎么问：陈独秀在哪个地方成立 马克思主义研究会？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上海 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北京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216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 smtClean="0"/>
              <a:t>这是先驱再来看看作品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b="1" u="sng" dirty="0" smtClean="0"/>
              <a:t>当时马克思主义，著作</a:t>
            </a:r>
            <a:r>
              <a:rPr kumimoji="1" lang="en-US" altLang="zh-CN" b="1" u="sng" dirty="0" smtClean="0"/>
              <a:t>《</a:t>
            </a:r>
            <a:r>
              <a:rPr kumimoji="1" lang="zh-CN" altLang="en-US" b="1" u="sng" dirty="0" smtClean="0"/>
              <a:t>共产党宣言</a:t>
            </a:r>
            <a:r>
              <a:rPr kumimoji="1" lang="en-US" altLang="zh-CN" b="1" u="sng" dirty="0" smtClean="0"/>
              <a:t>》</a:t>
            </a:r>
            <a:r>
              <a:rPr kumimoji="1" lang="zh-CN" altLang="en-US" b="1" u="sng" dirty="0" smtClean="0"/>
              <a:t>传入中国看不懂，</a:t>
            </a:r>
            <a:r>
              <a:rPr kumimoji="1" lang="zh-CN" altLang="en-US" dirty="0" smtClean="0"/>
              <a:t>所以第一个翻译成中文的就很伟大：陈望道，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en-US" altLang="zh-CN" dirty="0" smtClean="0"/>
              <a:t>PPT</a:t>
            </a:r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小歪招：望道望道，望着社会主义的康庄大道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南陈北李：</a:t>
            </a:r>
            <a:endParaRPr kumimoji="1" lang="en-US" altLang="zh-CN" dirty="0" smtClean="0"/>
          </a:p>
          <a:p>
            <a:pPr>
              <a:lnSpc>
                <a:spcPct val="200000"/>
              </a:lnSpc>
            </a:pPr>
            <a:r>
              <a:rPr kumimoji="1" lang="zh-CN" altLang="en-US" dirty="0" smtClean="0"/>
              <a:t>怎么问：陈独秀在哪个地方成立 马克思主义研究会？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上海 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北京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3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微软雅黑" panose="020B0503020204020204" pitchFamily="34" charset="-122"/>
              </a:rPr>
              <a:t>明确地同第二国际的社会民主主义划清界限，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07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微软雅黑" panose="020B0503020204020204" pitchFamily="34" charset="-122"/>
              </a:rPr>
              <a:t>明确地同第二国际的社会民主主义划清界限，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67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成立一个组织专门宣传马克思主义，并且把马克思主义运用到中国的自救中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33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接下来，领导工农运动了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98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66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论述题多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53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415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论述题多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12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E91D0-8F25-45F2-8225-5CD62905C4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56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论述题多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55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95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论述题多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56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80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宋体" panose="02010600030101010101" pitchFamily="2" charset="-122"/>
              </a:rPr>
              <a:t>国民党中央设立了农民部，由共产党员林伯渠任部长，彭湃任秘书长，自</a:t>
            </a:r>
            <a:r>
              <a:rPr lang="en-US" altLang="zh-CN" dirty="0">
                <a:sym typeface="宋体" panose="02010600030101010101" pitchFamily="2" charset="-122"/>
              </a:rPr>
              <a:t>1924</a:t>
            </a:r>
            <a:r>
              <a:rPr lang="zh-CN" altLang="en-US" dirty="0">
                <a:sym typeface="宋体" panose="02010600030101010101" pitchFamily="2" charset="-122"/>
              </a:rPr>
              <a:t>年</a:t>
            </a:r>
            <a:r>
              <a:rPr lang="en-US" altLang="zh-CN" dirty="0">
                <a:sym typeface="宋体" panose="02010600030101010101" pitchFamily="2" charset="-122"/>
              </a:rPr>
              <a:t>7</a:t>
            </a:r>
            <a:r>
              <a:rPr lang="zh-CN" altLang="en-US" dirty="0">
                <a:sym typeface="宋体" panose="02010600030101010101" pitchFamily="2" charset="-122"/>
              </a:rPr>
              <a:t>月起在广州开办农民运动讲习所，先后由共产党人彭湃、阮啸仙、毛泽东等主持，培养了一批农民运动的骨干力量。</a:t>
            </a:r>
            <a:endParaRPr lang="en-US" altLang="zh-CN" dirty="0">
              <a:sym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38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295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/>
              <a:t>奉系军阀是北洋军阀主要派系之一。因首领张作霖出生在奉天故称奉系。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792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66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05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>
                <a:sym typeface="微软雅黑" panose="020B0503020204020204" pitchFamily="34" charset="-122"/>
              </a:rPr>
              <a:t>国民党在政治文化上执行政策后，在经济上的政策，导致这个时候中国人民被三座经济大山压制</a:t>
            </a:r>
            <a:endParaRPr lang="en-US" altLang="zh-CN" sz="1200" dirty="0"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ym typeface="微软雅黑" panose="020B0503020204020204" pitchFamily="34" charset="-122"/>
              </a:rPr>
              <a:t>（中国银行、中央银行、交通银行、中国农民银行）</a:t>
            </a:r>
            <a:endParaRPr lang="en-US" altLang="zh-CN" sz="1200" dirty="0"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ym typeface="微软雅黑" panose="020B0503020204020204" pitchFamily="34" charset="-122"/>
              </a:rPr>
              <a:t>（邮政储金汇业局和中央信托局）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360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此时也有好的经济发展形式，民族资本主义，与官僚资本主义有所区分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74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此时也有好的经济发展形式，民族资本主义，与官僚资本主义有所区分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85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3824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此时也有好的经济发展形式，民族资本主义，与官僚资本主义有所区分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807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梁漱溟为首的乡村建设派，黄炎培为首的中华职业教育社。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张君劢、张东荪、罗隆基为代表的中国国家社会党（又称再造派）等。 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6614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梁漱溟为首的乡村建设派，黄炎培为首的中华职业教育社。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张君劢、张东荪、罗隆基为代表的中国国家社会党（又称再造派）等。 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560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梁漱溟为首的乡村建设派，黄炎培为首的中华职业教育社。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张君劢、张东荪、罗隆基为代表的中国国家社会党（又称再造派）等。 </a:t>
            </a:r>
            <a:endParaRPr lang="en-US" altLang="zh-CN" dirty="0">
              <a:sym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8458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第一小节讲的是国民党的嚣张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那么共产党呢？？共产党这个时候正在挣扎，，，，开始兴起土地革命战争，建立人民军队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预知后事如何，且听下回分解！</a:t>
            </a:r>
            <a:endParaRPr kumimoji="1" lang="en-US" altLang="zh-CN" dirty="0" smtClean="0"/>
          </a:p>
          <a:p>
            <a:endParaRPr kumimoji="1" lang="en-US" altLang="zh-CN" b="1" u="sng" dirty="0" smtClean="0"/>
          </a:p>
          <a:p>
            <a:r>
              <a:rPr kumimoji="1" lang="zh-CN" altLang="en-US" b="1" u="sng" dirty="0" smtClean="0"/>
              <a:t>宣告中国共产党成立的是几大？？一大</a:t>
            </a:r>
            <a:endParaRPr kumimoji="1" lang="en-US" altLang="zh-CN" b="1" u="sng" dirty="0" smtClean="0"/>
          </a:p>
          <a:p>
            <a:r>
              <a:rPr kumimoji="1" lang="zh-CN" altLang="en-US" b="1" u="sng" dirty="0" smtClean="0"/>
              <a:t>分清敌人和朋友的，确立纲领的是几大？？？</a:t>
            </a:r>
            <a:endParaRPr kumimoji="1" lang="en-US" altLang="zh-CN" b="1" u="sng" dirty="0" smtClean="0"/>
          </a:p>
          <a:p>
            <a:r>
              <a:rPr kumimoji="1" lang="zh-CN" altLang="en-US" b="1" u="sng" dirty="0" smtClean="0"/>
              <a:t>什么纲领？？？？反帝反封建</a:t>
            </a:r>
            <a:endParaRPr kumimoji="1" lang="en-US" altLang="zh-CN" b="1" u="sng" dirty="0" smtClean="0"/>
          </a:p>
          <a:p>
            <a:endParaRPr kumimoji="1" lang="en-US" altLang="zh-CN" b="1" u="sng" dirty="0" smtClean="0"/>
          </a:p>
          <a:p>
            <a:r>
              <a:rPr lang="zh-CN" altLang="zh-CN" sz="1200" b="1" u="sng" dirty="0" smtClean="0">
                <a:latin typeface="SimHei" charset="-122"/>
                <a:ea typeface="SimHei" charset="-122"/>
                <a:cs typeface="SimHei" charset="-122"/>
              </a:rPr>
              <a:t>第一次国共合作正式形成的标志</a:t>
            </a:r>
            <a:r>
              <a:rPr lang="zh-CN" altLang="en-US" sz="1200" b="1" u="sng" dirty="0" smtClean="0">
                <a:latin typeface="SimHei" charset="-122"/>
                <a:ea typeface="SimHei" charset="-122"/>
                <a:cs typeface="SimHei" charset="-122"/>
              </a:rPr>
              <a:t>：</a:t>
            </a:r>
            <a:r>
              <a:rPr lang="en-US" altLang="zh-CN" sz="1200" b="1" u="sng" dirty="0" smtClean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lang="zh-CN" altLang="en-US" sz="1200" b="1" u="sng" dirty="0" smtClean="0">
                <a:latin typeface="SimHei" charset="-122"/>
                <a:ea typeface="SimHei" charset="-122"/>
                <a:cs typeface="SimHei" charset="-122"/>
              </a:rPr>
              <a:t> 中国共产党三大 </a:t>
            </a:r>
            <a:r>
              <a:rPr lang="en-US" altLang="zh-CN" sz="1200" b="1" u="sng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lang="zh-CN" altLang="en-US" sz="1200" b="1" u="sng" dirty="0" smtClean="0">
                <a:latin typeface="SimHei" charset="-122"/>
                <a:ea typeface="SimHei" charset="-122"/>
                <a:cs typeface="SimHei" charset="-122"/>
              </a:rPr>
              <a:t> 国民党三大</a:t>
            </a:r>
            <a:endParaRPr lang="en-US" altLang="zh-CN" sz="1200" b="1" u="sng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1200" b="1" u="sng" dirty="0" smtClean="0">
                <a:latin typeface="SimHei" charset="-122"/>
                <a:ea typeface="SimHei" charset="-122"/>
                <a:cs typeface="SimHei" charset="-122"/>
              </a:rPr>
              <a:t>北伐战争打的是？？？</a:t>
            </a:r>
            <a:endParaRPr kumimoji="1" lang="en-US" altLang="zh-CN" sz="1200" b="1" u="sng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1200" b="1" u="sng" dirty="0" smtClean="0">
                <a:latin typeface="SimHei" charset="-122"/>
                <a:ea typeface="SimHei" charset="-122"/>
                <a:cs typeface="SimHei" charset="-122"/>
              </a:rPr>
              <a:t>标志国共合作破裂的是？</a:t>
            </a:r>
            <a:r>
              <a:rPr kumimoji="1" lang="en-US" altLang="zh-CN" sz="1200" b="1" u="sng" dirty="0" smtClean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1" lang="zh-CN" altLang="en-US" sz="1200" b="1" u="sng" dirty="0" smtClean="0">
                <a:latin typeface="SimHei" charset="-122"/>
                <a:ea typeface="SimHei" charset="-122"/>
                <a:cs typeface="SimHei" charset="-122"/>
              </a:rPr>
              <a:t> 蒋介石</a:t>
            </a:r>
            <a:r>
              <a:rPr kumimoji="1" lang="en-US" altLang="zh-CN" sz="1200" b="1" u="sng" dirty="0" smtClean="0">
                <a:latin typeface="SimHei" charset="-122"/>
                <a:ea typeface="SimHei" charset="-122"/>
                <a:cs typeface="SimHei" charset="-122"/>
              </a:rPr>
              <a:t>412</a:t>
            </a:r>
            <a:r>
              <a:rPr kumimoji="1" lang="zh-CN" altLang="en-US" sz="1200" b="1" u="sng" dirty="0" smtClean="0">
                <a:latin typeface="SimHei" charset="-122"/>
                <a:ea typeface="SimHei" charset="-122"/>
                <a:cs typeface="SimHei" charset="-122"/>
              </a:rPr>
              <a:t>政变 </a:t>
            </a:r>
            <a:r>
              <a:rPr kumimoji="1" lang="en-US" altLang="zh-CN" sz="1200" b="1" u="sng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1" lang="zh-CN" altLang="en-US" sz="1200" b="1" u="sng" dirty="0" smtClean="0">
                <a:latin typeface="SimHei" charset="-122"/>
                <a:ea typeface="SimHei" charset="-122"/>
                <a:cs typeface="SimHei" charset="-122"/>
              </a:rPr>
              <a:t>汪精卫</a:t>
            </a:r>
            <a:r>
              <a:rPr kumimoji="1" lang="en-US" altLang="zh-CN" sz="1200" b="1" u="sng" dirty="0" smtClean="0">
                <a:latin typeface="SimHei" charset="-122"/>
                <a:ea typeface="SimHei" charset="-122"/>
                <a:cs typeface="SimHei" charset="-122"/>
              </a:rPr>
              <a:t>715</a:t>
            </a:r>
            <a:r>
              <a:rPr kumimoji="1" lang="zh-CN" altLang="en-US" sz="1200" b="1" u="sng" dirty="0" smtClean="0">
                <a:latin typeface="SimHei" charset="-122"/>
                <a:ea typeface="SimHei" charset="-122"/>
                <a:cs typeface="SimHei" charset="-122"/>
              </a:rPr>
              <a:t>政变</a:t>
            </a:r>
            <a:endParaRPr kumimoji="1" lang="en-US" altLang="zh-CN" b="1" u="sng" dirty="0" smtClean="0"/>
          </a:p>
          <a:p>
            <a:endParaRPr kumimoji="1" lang="en-US" altLang="zh-CN" b="1" u="sng" dirty="0" smtClean="0"/>
          </a:p>
          <a:p>
            <a:endParaRPr kumimoji="1" lang="zh-CN" altLang="en-US" b="1" u="sng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459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宣告中国共产党成立的是几大？？一大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分清敌人和朋友的，确立纲领的是几大？？？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什么纲领？？？？反帝反封建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zh-CN" altLang="zh-CN" sz="1200" dirty="0" smtClean="0">
                <a:latin typeface="SimHei" charset="-122"/>
                <a:ea typeface="SimHei" charset="-122"/>
                <a:cs typeface="SimHei" charset="-122"/>
              </a:rPr>
              <a:t>第一次国共合作正式形成的标志</a:t>
            </a:r>
            <a:r>
              <a:rPr lang="zh-CN" altLang="en-US" sz="1200" dirty="0" smtClean="0">
                <a:latin typeface="SimHei" charset="-122"/>
                <a:ea typeface="SimHei" charset="-122"/>
                <a:cs typeface="SimHei" charset="-122"/>
              </a:rPr>
              <a:t>：</a:t>
            </a:r>
            <a:r>
              <a:rPr lang="en-US" altLang="zh-CN" sz="1200" dirty="0" smtClean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lang="zh-CN" altLang="en-US" sz="1200" dirty="0" smtClean="0">
                <a:latin typeface="SimHei" charset="-122"/>
                <a:ea typeface="SimHei" charset="-122"/>
                <a:cs typeface="SimHei" charset="-122"/>
              </a:rPr>
              <a:t> 中国共产党三大 </a:t>
            </a:r>
            <a:r>
              <a:rPr lang="en-US" altLang="zh-CN" sz="12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lang="zh-CN" altLang="en-US" sz="1200" dirty="0" smtClean="0">
                <a:latin typeface="SimHei" charset="-122"/>
                <a:ea typeface="SimHei" charset="-122"/>
                <a:cs typeface="SimHei" charset="-122"/>
              </a:rPr>
              <a:t> 国民党三大</a:t>
            </a:r>
            <a:endParaRPr lang="en-US" altLang="zh-CN" sz="1200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1200" dirty="0" smtClean="0">
                <a:latin typeface="SimHei" charset="-122"/>
                <a:ea typeface="SimHei" charset="-122"/>
                <a:cs typeface="SimHei" charset="-122"/>
              </a:rPr>
              <a:t>北伐战争打的是？？？</a:t>
            </a:r>
            <a:endParaRPr kumimoji="1" lang="en-US" altLang="zh-CN" sz="1200" dirty="0" smtClean="0"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1200" dirty="0" smtClean="0">
                <a:latin typeface="SimHei" charset="-122"/>
                <a:ea typeface="SimHei" charset="-122"/>
                <a:cs typeface="SimHei" charset="-122"/>
              </a:rPr>
              <a:t>标志国共合作破裂的是？</a:t>
            </a:r>
            <a:r>
              <a:rPr kumimoji="1" lang="en-US" altLang="zh-CN" sz="1200" dirty="0" smtClean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1" lang="zh-CN" altLang="en-US" sz="1200" dirty="0" smtClean="0">
                <a:latin typeface="SimHei" charset="-122"/>
                <a:ea typeface="SimHei" charset="-122"/>
                <a:cs typeface="SimHei" charset="-122"/>
              </a:rPr>
              <a:t> 蒋介石</a:t>
            </a:r>
            <a:r>
              <a:rPr kumimoji="1" lang="en-US" altLang="zh-CN" sz="1200" dirty="0" smtClean="0">
                <a:latin typeface="SimHei" charset="-122"/>
                <a:ea typeface="SimHei" charset="-122"/>
                <a:cs typeface="SimHei" charset="-122"/>
              </a:rPr>
              <a:t>412</a:t>
            </a:r>
            <a:r>
              <a:rPr kumimoji="1" lang="zh-CN" altLang="en-US" sz="1200" dirty="0" smtClean="0">
                <a:latin typeface="SimHei" charset="-122"/>
                <a:ea typeface="SimHei" charset="-122"/>
                <a:cs typeface="SimHei" charset="-122"/>
              </a:rPr>
              <a:t>政变 </a:t>
            </a:r>
            <a:r>
              <a:rPr kumimoji="1" lang="en-US" altLang="zh-CN" sz="1200" dirty="0" smtClean="0"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1" lang="zh-CN" altLang="en-US" sz="1200" dirty="0" smtClean="0">
                <a:latin typeface="SimHei" charset="-122"/>
                <a:ea typeface="SimHei" charset="-122"/>
                <a:cs typeface="SimHei" charset="-122"/>
              </a:rPr>
              <a:t>汪精卫</a:t>
            </a:r>
            <a:r>
              <a:rPr kumimoji="1" lang="en-US" altLang="zh-CN" sz="1200" dirty="0" smtClean="0">
                <a:latin typeface="SimHei" charset="-122"/>
                <a:ea typeface="SimHei" charset="-122"/>
                <a:cs typeface="SimHei" charset="-122"/>
              </a:rPr>
              <a:t>715</a:t>
            </a:r>
            <a:r>
              <a:rPr kumimoji="1" lang="zh-CN" altLang="en-US" sz="1200" dirty="0" smtClean="0">
                <a:latin typeface="SimHei" charset="-122"/>
                <a:ea typeface="SimHei" charset="-122"/>
                <a:cs typeface="SimHei" charset="-122"/>
              </a:rPr>
              <a:t>政变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我党开始怀疑人生，，，社会主义是不是在中国行不通？？？新中国是不是没有办法建立？？？我们走这条路是不是行不通？？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面对质疑，共产党改何去何从呢？？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169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E91D0-8F25-45F2-8225-5CD62905C4C2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095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辛亥革命的背景：？？争东北，晚清政府局外中立，伤了老百姓的心，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内忧外患，？？阶级开始革命宣传，写书立说，进行辩论，</a:t>
            </a:r>
            <a:endParaRPr kumimoji="1" lang="en-US" altLang="zh-CN" dirty="0" smtClean="0"/>
          </a:p>
          <a:p>
            <a:endParaRPr kumimoji="1" lang="en-US" altLang="zh-CN" b="1" u="sng" dirty="0" smtClean="0"/>
          </a:p>
          <a:p>
            <a:r>
              <a:rPr kumimoji="1" lang="zh-CN" altLang="en-US" b="1" u="sng" dirty="0" smtClean="0"/>
              <a:t>辛亥革命的开端是黄花岗起义，起义失败，</a:t>
            </a:r>
            <a:endParaRPr kumimoji="1" lang="en-US" altLang="zh-CN" b="1" u="sng" dirty="0" smtClean="0"/>
          </a:p>
          <a:p>
            <a:r>
              <a:rPr kumimoji="1" lang="zh-CN" altLang="en-US" b="1" u="sng" dirty="0" smtClean="0"/>
              <a:t>发生了？？？？，各省人民为了守护铁路路权开始反对，</a:t>
            </a:r>
            <a:endParaRPr kumimoji="1" lang="en-US" altLang="zh-CN" b="1" u="sng" dirty="0" smtClean="0"/>
          </a:p>
          <a:p>
            <a:r>
              <a:rPr kumimoji="1" lang="zh-CN" altLang="en-US" b="1" u="sng" dirty="0" smtClean="0"/>
              <a:t>这是武昌起义的导火索，武昌起义是整个革命的最高峰，</a:t>
            </a:r>
            <a:endParaRPr kumimoji="1" lang="en-US" altLang="zh-CN" b="1" u="sng" dirty="0" smtClean="0"/>
          </a:p>
          <a:p>
            <a:r>
              <a:rPr kumimoji="1" lang="zh-CN" altLang="en-US" b="1" u="sng" dirty="0" smtClean="0"/>
              <a:t>成立了</a:t>
            </a:r>
            <a:r>
              <a:rPr lang="zh-CN" altLang="zh-CN" sz="1200" b="1" u="sng" dirty="0" smtClean="0">
                <a:latin typeface="黑体" pitchFamily="49" charset="-122"/>
                <a:ea typeface="黑体" pitchFamily="49" charset="-122"/>
                <a:sym typeface="微软雅黑" pitchFamily="34" charset="-122"/>
              </a:rPr>
              <a:t>中华民国临时政府</a:t>
            </a:r>
            <a:r>
              <a:rPr lang="zh-CN" altLang="en-US" sz="1200" b="1" u="sng" dirty="0" smtClean="0">
                <a:latin typeface="黑体" pitchFamily="49" charset="-122"/>
                <a:ea typeface="黑体" pitchFamily="49" charset="-122"/>
                <a:sym typeface="微软雅黑" pitchFamily="34" charset="-122"/>
              </a:rPr>
              <a:t>，但是胜利果实被？？？窃取，</a:t>
            </a:r>
            <a:endParaRPr lang="en-US" altLang="zh-CN" sz="1200" b="1" u="sng" dirty="0" smtClean="0">
              <a:latin typeface="黑体" pitchFamily="49" charset="-122"/>
              <a:ea typeface="黑体" pitchFamily="49" charset="-122"/>
              <a:sym typeface="微软雅黑" pitchFamily="34" charset="-122"/>
            </a:endParaRPr>
          </a:p>
          <a:p>
            <a:r>
              <a:rPr lang="zh-CN" altLang="en-US" sz="1200" dirty="0" smtClean="0">
                <a:latin typeface="黑体" pitchFamily="49" charset="-122"/>
                <a:ea typeface="黑体" pitchFamily="49" charset="-122"/>
                <a:sym typeface="微软雅黑" pitchFamily="34" charset="-122"/>
              </a:rPr>
              <a:t>孙中山的等人又进行了二次革命，无奈失败，</a:t>
            </a:r>
            <a:r>
              <a:rPr lang="zh-CN" altLang="en-US" sz="1200" b="1" u="sng" dirty="0" smtClean="0">
                <a:latin typeface="黑体" pitchFamily="49" charset="-122"/>
                <a:ea typeface="黑体" pitchFamily="49" charset="-122"/>
                <a:sym typeface="微软雅黑" pitchFamily="34" charset="-122"/>
              </a:rPr>
              <a:t>这个时候主角该站出来了，，就是我们的共产党</a:t>
            </a:r>
            <a:endParaRPr kumimoji="1" lang="zh-CN" altLang="en-US" b="1" u="sng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20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新文化运动是哪个阶级的反思？？？？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资产阶级 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无产阶级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第一个高举新文化大旗的是？？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李大钊 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陈独秀</a:t>
            </a:r>
            <a:endParaRPr kumimoji="1" lang="en-US" altLang="zh-CN" dirty="0" smtClean="0"/>
          </a:p>
          <a:p>
            <a:r>
              <a:rPr kumimoji="1" lang="zh-CN" altLang="en-US" dirty="0" smtClean="0"/>
              <a:t>陈独秀办的报刊是？？？？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宣扬什么？？？？？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发表第一篇白话文小说的是？？？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650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五四运动！！！分界线！！！！重要！！！！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五四运动他具体是一个什么样的事件？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23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Arial" panose="020B0604020202020204" pitchFamily="34" charset="0"/>
              </a:rPr>
              <a:t>顾维钧</a:t>
            </a:r>
            <a:endParaRPr lang="en-US" altLang="zh-CN" dirty="0"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ym typeface="Arial" panose="020B0604020202020204" pitchFamily="34" charset="0"/>
              </a:rPr>
              <a:t>1919</a:t>
            </a:r>
            <a:r>
              <a:rPr lang="zh-CN" altLang="en-US" dirty="0">
                <a:sym typeface="Arial" panose="020B0604020202020204" pitchFamily="34" charset="0"/>
              </a:rPr>
              <a:t>和</a:t>
            </a:r>
            <a:r>
              <a:rPr lang="en-US" altLang="zh-CN" dirty="0">
                <a:sym typeface="Arial" panose="020B0604020202020204" pitchFamily="34" charset="0"/>
              </a:rPr>
              <a:t>1921</a:t>
            </a:r>
            <a:r>
              <a:rPr lang="zh-CN" altLang="en-US" dirty="0">
                <a:sym typeface="Arial" panose="020B0604020202020204" pitchFamily="34" charset="0"/>
              </a:rPr>
              <a:t>年作为中国代表团成员出席巴黎和会和华盛顿会议。在巴黎和会上，就山东的主权问题据理力争，以出色的辩论才能阐述中国对山东有不容争辩的主权，为维护中华民族的权益作出了贡献。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23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看一下当时的情况，这幅漫画，，</a:t>
            </a:r>
            <a:endParaRPr lang="en-US" altLang="zh-CN" sz="1200" b="1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中国要求收回德国占用的胶东半岛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，废除二十一条（袁世凯和日本签订的）等等。</a:t>
            </a:r>
            <a:r>
              <a:rPr lang="zh-CN" altLang="en-US" sz="1200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但是西方列强并不理睬，甚至要把德国在中国山东的一切权益转交给日本，而软弱的北洋政府竟然打算在合约上签字。</a:t>
            </a:r>
            <a:endParaRPr lang="en-US" altLang="zh-CN" sz="1200" b="1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当时在巴黎的梁启超得知了这一事件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，立刻致电了国内好友，国内好友登报披露了此事。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第二天，北京大学等十几所北京高校学生，几千人在天安门游行示威，要求北洋政府不可以在巴黎和会的合约上签字。</a:t>
            </a:r>
            <a:endParaRPr lang="en-US" altLang="zh-CN" sz="1200" b="1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这就是五四运动，所以记住，导火索，，回到上一页</a:t>
            </a:r>
            <a:endParaRPr lang="en-US" altLang="zh-CN" sz="1200" b="1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1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780" y="146050"/>
            <a:ext cx="951865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 hasCustomPrompt="1"/>
          </p:nvPr>
        </p:nvSpPr>
        <p:spPr>
          <a:xfrm>
            <a:off x="1118035" y="1575185"/>
            <a:ext cx="9976945" cy="1137361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单击此处编辑母版标题样式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685639" y="699378"/>
            <a:ext cx="2841736" cy="644142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78372" y="3087501"/>
            <a:ext cx="11403725" cy="10510"/>
          </a:xfrm>
          <a:prstGeom prst="line">
            <a:avLst/>
          </a:prstGeom>
          <a:ln w="19050">
            <a:solidFill>
              <a:srgbClr val="D33D1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288221" y="2913345"/>
            <a:ext cx="3865179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HULUO</a:t>
            </a:r>
            <a:r>
              <a:rPr lang="zh-CN" altLang="en-US" b="1" dirty="0">
                <a:solidFill>
                  <a:srgbClr val="C00000"/>
                </a:solidFill>
              </a:rPr>
              <a:t>·</a:t>
            </a:r>
            <a:r>
              <a:rPr lang="en-US" altLang="zh-CN" b="1" dirty="0">
                <a:solidFill>
                  <a:srgbClr val="C00000"/>
                </a:solidFill>
              </a:rPr>
              <a:t>MORE THAN ACCOUNTING</a:t>
            </a:r>
            <a:endParaRPr lang="en-US" altLang="zh-CN" b="1" baseline="0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811135" y="5892800"/>
            <a:ext cx="4368800" cy="95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4357" y="439366"/>
            <a:ext cx="9301843" cy="54405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6534"/>
            <a:ext cx="10515600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fontAlgn="auto" latinLnBrk="0" hangingPunct="1">
              <a:lnSpc>
                <a:spcPct val="150000"/>
              </a:lnSpc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780" y="146050"/>
            <a:ext cx="951865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 hasCustomPrompt="1"/>
          </p:nvPr>
        </p:nvSpPr>
        <p:spPr>
          <a:xfrm>
            <a:off x="1118035" y="1575185"/>
            <a:ext cx="9976945" cy="1137361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单击此处编辑母版标题样式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685639" y="699378"/>
            <a:ext cx="2841736" cy="644142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78372" y="3087501"/>
            <a:ext cx="11403725" cy="10510"/>
          </a:xfrm>
          <a:prstGeom prst="line">
            <a:avLst/>
          </a:prstGeom>
          <a:ln w="19050">
            <a:solidFill>
              <a:srgbClr val="D33D1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288221" y="2913345"/>
            <a:ext cx="3865179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HULUO</a:t>
            </a:r>
            <a:r>
              <a:rPr lang="zh-CN" altLang="en-US" b="1" dirty="0">
                <a:solidFill>
                  <a:srgbClr val="C00000"/>
                </a:solidFill>
              </a:rPr>
              <a:t>·</a:t>
            </a:r>
            <a:r>
              <a:rPr lang="en-US" altLang="zh-CN" b="1" dirty="0">
                <a:solidFill>
                  <a:srgbClr val="C00000"/>
                </a:solidFill>
              </a:rPr>
              <a:t>MORE THAN ACCOUNTING</a:t>
            </a:r>
            <a:endParaRPr lang="en-US" altLang="zh-CN" b="1" baseline="0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811135" y="5892800"/>
            <a:ext cx="4368800" cy="95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fontAlgn="auto" latinLnBrk="0" hangingPunct="1">
              <a:lnSpc>
                <a:spcPct val="150000"/>
              </a:lnSpc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100" y="532130"/>
            <a:ext cx="8178800" cy="46005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100" y="532130"/>
            <a:ext cx="8178800" cy="46005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7780" y="146050"/>
            <a:ext cx="951865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 hasCustomPrompt="1"/>
          </p:nvPr>
        </p:nvSpPr>
        <p:spPr>
          <a:xfrm>
            <a:off x="1118035" y="1575185"/>
            <a:ext cx="9976945" cy="1137361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单击此处编辑母版标题样式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685639" y="699378"/>
            <a:ext cx="2841736" cy="644142"/>
          </a:xfr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78372" y="3087501"/>
            <a:ext cx="11403725" cy="10510"/>
          </a:xfrm>
          <a:prstGeom prst="line">
            <a:avLst/>
          </a:prstGeom>
          <a:ln w="19050">
            <a:solidFill>
              <a:srgbClr val="D33D1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288221" y="2913345"/>
            <a:ext cx="3865179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HULUO</a:t>
            </a:r>
            <a:r>
              <a:rPr lang="zh-CN" altLang="en-US" b="1" dirty="0">
                <a:solidFill>
                  <a:srgbClr val="C00000"/>
                </a:solidFill>
              </a:rPr>
              <a:t>·</a:t>
            </a:r>
            <a:r>
              <a:rPr lang="en-US" altLang="zh-CN" b="1" dirty="0">
                <a:solidFill>
                  <a:srgbClr val="C00000"/>
                </a:solidFill>
              </a:rPr>
              <a:t>MORE THAN ACCOUNTING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7811135" y="5892800"/>
            <a:ext cx="4368800" cy="95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172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fontAlgn="auto" latinLnBrk="0" hangingPunct="1">
              <a:lnSpc>
                <a:spcPct val="150000"/>
              </a:lnSpc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98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100" y="532130"/>
            <a:ext cx="81788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7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850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028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601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649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4171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434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74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9487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5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89822"/>
            <a:ext cx="10515600" cy="498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5054600"/>
            <a:ext cx="2166937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99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89822"/>
            <a:ext cx="10515600" cy="498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5054600"/>
            <a:ext cx="2166937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 8"/>
          <p:cNvSpPr/>
          <p:nvPr userDrawn="1"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倩简体" panose="03000509000000000000" pitchFamily="65" charset="-122"/>
              <a:ea typeface="方正粗倩简体" panose="03000509000000000000" pitchFamily="65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89822"/>
            <a:ext cx="10515600" cy="498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图片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63" y="5054600"/>
            <a:ext cx="2166937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99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27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6.png"/><Relationship Id="rId13" Type="http://schemas.openxmlformats.org/officeDocument/2006/relationships/image" Target="../media/image10.jpe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slideLayout" Target="../slideLayouts/slideLayout42.xml"/><Relationship Id="rId10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3.emf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3.png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tags" Target="../tags/tag19.xml"/><Relationship Id="rId12" Type="http://schemas.openxmlformats.org/officeDocument/2006/relationships/tags" Target="../tags/tag20.xml"/><Relationship Id="rId13" Type="http://schemas.openxmlformats.org/officeDocument/2006/relationships/tags" Target="../tags/tag21.xml"/><Relationship Id="rId14" Type="http://schemas.openxmlformats.org/officeDocument/2006/relationships/tags" Target="../tags/tag22.xml"/><Relationship Id="rId15" Type="http://schemas.openxmlformats.org/officeDocument/2006/relationships/tags" Target="../tags/tag23.xml"/><Relationship Id="rId16" Type="http://schemas.openxmlformats.org/officeDocument/2006/relationships/slideLayout" Target="../slideLayouts/slideLayout43.xml"/><Relationship Id="rId17" Type="http://schemas.openxmlformats.org/officeDocument/2006/relationships/notesSlide" Target="../notesSlides/notesSlide26.xml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tags" Target="../tags/tag14.xml"/><Relationship Id="rId7" Type="http://schemas.openxmlformats.org/officeDocument/2006/relationships/tags" Target="../tags/tag15.xml"/><Relationship Id="rId8" Type="http://schemas.openxmlformats.org/officeDocument/2006/relationships/tags" Target="../tags/tag16.xml"/><Relationship Id="rId9" Type="http://schemas.openxmlformats.org/officeDocument/2006/relationships/tags" Target="../tags/tag17.xml"/><Relationship Id="rId10" Type="http://schemas.openxmlformats.org/officeDocument/2006/relationships/tags" Target="../tags/tag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92383" y="2646620"/>
            <a:ext cx="100463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中国近现代史纲要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第一节 新文化运动与五四运动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2136" y="2427458"/>
            <a:ext cx="6086107" cy="31886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直接导火线</a:t>
            </a:r>
            <a:endParaRPr lang="en-US" altLang="zh-CN" dirty="0">
              <a:solidFill>
                <a:srgbClr val="4F81B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1919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月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巴黎和会上中国外交的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失败 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43" y="1814512"/>
            <a:ext cx="3010932" cy="441452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936" y="442912"/>
            <a:ext cx="4914900" cy="1371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4.1.3.2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五四运动的历史特点和历史意义</a:t>
            </a:r>
          </a:p>
        </p:txBody>
      </p:sp>
    </p:spTree>
    <p:extLst>
      <p:ext uri="{BB962C8B-B14F-4D97-AF65-F5344CB8AC3E}">
        <p14:creationId xmlns:p14="http://schemas.microsoft.com/office/powerpoint/2010/main" val="19077715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0235" y="351873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第一节 国民党在全国的统治和中间党派的政治主张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210" y="1132205"/>
            <a:ext cx="11724005" cy="557911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国民党全国政权的建立及其独裁统治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经济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7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44" y="1798195"/>
            <a:ext cx="1674234" cy="50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25" y="0"/>
            <a:ext cx="4014575" cy="11323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73" y="2533994"/>
            <a:ext cx="2465317" cy="12656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50235" y="4122825"/>
            <a:ext cx="178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帝国主义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63188" y="4087394"/>
            <a:ext cx="178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封建主义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22440" y="4012541"/>
            <a:ext cx="231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官僚资本主义</a:t>
            </a:r>
          </a:p>
        </p:txBody>
      </p:sp>
      <p:sp>
        <p:nvSpPr>
          <p:cNvPr id="17" name="下箭头 16"/>
          <p:cNvSpPr/>
          <p:nvPr/>
        </p:nvSpPr>
        <p:spPr>
          <a:xfrm>
            <a:off x="1557379" y="4875894"/>
            <a:ext cx="636104" cy="34455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50235" y="5468625"/>
            <a:ext cx="178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控制更紧</a:t>
            </a:r>
          </a:p>
        </p:txBody>
      </p:sp>
      <p:sp>
        <p:nvSpPr>
          <p:cNvPr id="19" name="下箭头 18"/>
          <p:cNvSpPr/>
          <p:nvPr/>
        </p:nvSpPr>
        <p:spPr>
          <a:xfrm>
            <a:off x="5539657" y="4827443"/>
            <a:ext cx="636104" cy="34455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625052" y="5468625"/>
            <a:ext cx="278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地主</a:t>
            </a:r>
            <a:r>
              <a:rPr kumimoji="1"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经济占优势</a:t>
            </a:r>
            <a:endParaRPr kumimoji="1"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9663329" y="4723004"/>
            <a:ext cx="636104" cy="34455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409575" y="5267856"/>
            <a:ext cx="4751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迅速膨胀</a:t>
            </a:r>
            <a:endParaRPr kumimoji="1"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国家垄断资本主义，“四大家族”，垄断首先从</a:t>
            </a:r>
            <a:r>
              <a:rPr kumimoji="1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金融业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开始。</a:t>
            </a:r>
          </a:p>
        </p:txBody>
      </p:sp>
      <p:pic>
        <p:nvPicPr>
          <p:cNvPr id="23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204" y="5397841"/>
            <a:ext cx="994355" cy="31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052" y="2533994"/>
            <a:ext cx="2465317" cy="126569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331" y="2455160"/>
            <a:ext cx="2465317" cy="126569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5.1.1.2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国民党统治下的中国社会经济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254658" y="6261853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</a:t>
            </a:r>
            <a:endParaRPr kumimoji="1" lang="en-US" altLang="zh-CN" dirty="0"/>
          </a:p>
          <a:p>
            <a:r>
              <a:rPr kumimoji="1" lang="zh-CN" altLang="en-US" dirty="0"/>
              <a:t>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28" name="五边形 27"/>
          <p:cNvSpPr/>
          <p:nvPr/>
        </p:nvSpPr>
        <p:spPr>
          <a:xfrm>
            <a:off x="10254657" y="6211669"/>
            <a:ext cx="2006023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043" y="447464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第一节 国民党在全国的统治和中间党派的政治主张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086" y="1155336"/>
            <a:ext cx="11571514" cy="541963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中国民族资本主义经济的特点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工业资本小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轻工业多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规模小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封建联系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4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397606"/>
            <a:ext cx="1674234" cy="50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25" y="0"/>
            <a:ext cx="4014575" cy="113231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840288" y="1915066"/>
            <a:ext cx="5907225" cy="4659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国民经济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21264" y="3655212"/>
            <a:ext cx="2625240" cy="218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民族资本</a:t>
            </a:r>
          </a:p>
        </p:txBody>
      </p:sp>
      <p:sp>
        <p:nvSpPr>
          <p:cNvPr id="8" name="椭圆 7"/>
          <p:cNvSpPr/>
          <p:nvPr/>
        </p:nvSpPr>
        <p:spPr>
          <a:xfrm>
            <a:off x="5448060" y="4982817"/>
            <a:ext cx="1734617" cy="8691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工业资本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5.1.1.2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国民党统治下的中国社会经济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54658" y="6261853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</a:t>
            </a:r>
            <a:endParaRPr kumimoji="1" lang="en-US" altLang="zh-CN" dirty="0"/>
          </a:p>
          <a:p>
            <a:r>
              <a:rPr kumimoji="1" lang="zh-CN" altLang="en-US" dirty="0"/>
              <a:t>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11" name="五边形 10"/>
          <p:cNvSpPr/>
          <p:nvPr/>
        </p:nvSpPr>
        <p:spPr>
          <a:xfrm>
            <a:off x="10254657" y="6211669"/>
            <a:ext cx="2006023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043" y="447464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第一节 国民党在全国的统治和中间党派的政治主张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086" y="1155336"/>
            <a:ext cx="11571514" cy="541963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中国民族资本主义经济的特点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：民族资本主义经济在国民经济中所占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比重很小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工业资本小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：在民族资本中，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工业资本所占的比重小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轻工业多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：民族资本主义工业主要是以纺织、食品工业为主的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轻工业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规模小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：技术设备落后，劳动生产率低，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企业规模狭小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。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封建联系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：民族资本主义经济和封建势力也有千丝万缕的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联系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25" y="0"/>
            <a:ext cx="4014575" cy="1132316"/>
          </a:xfrm>
          <a:prstGeom prst="rect">
            <a:avLst/>
          </a:prstGeom>
        </p:spPr>
      </p:pic>
      <p:pic>
        <p:nvPicPr>
          <p:cNvPr id="7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397606"/>
            <a:ext cx="1674234" cy="50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5.1.1.2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国民党统治下的中国社会经济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254658" y="6261853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</a:t>
            </a:r>
            <a:endParaRPr kumimoji="1" lang="en-US" altLang="zh-CN" dirty="0"/>
          </a:p>
          <a:p>
            <a:r>
              <a:rPr kumimoji="1" lang="zh-CN" altLang="en-US" dirty="0"/>
              <a:t>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10" name="五边形 9"/>
          <p:cNvSpPr/>
          <p:nvPr/>
        </p:nvSpPr>
        <p:spPr>
          <a:xfrm>
            <a:off x="10254657" y="6211669"/>
            <a:ext cx="2006023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043" y="447464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第一节 国民党在全国的统治和中间党派的政治主张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086" y="1155336"/>
            <a:ext cx="11571514" cy="541963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中国民族资本主义经济的特点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民族资本小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：民族资本主义经济在国民经济中所占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比重很小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工业资本小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：在民族资本中，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工业资本所占的比重小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轻工业多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：民族资本主义工业主要是以纺织、食品工业为主的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轻工业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规模小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：技术设备落后，劳动生产率低，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企业规模狭小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。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封建联系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：民族资本主义经济和封建势力也有千丝万缕的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联系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25" y="0"/>
            <a:ext cx="4014575" cy="1132316"/>
          </a:xfrm>
          <a:prstGeom prst="rect">
            <a:avLst/>
          </a:prstGeom>
        </p:spPr>
      </p:pic>
      <p:pic>
        <p:nvPicPr>
          <p:cNvPr id="7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397606"/>
            <a:ext cx="1674234" cy="50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5.1.1.2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国民党统治下的中国社会经济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254658" y="6261853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</a:t>
            </a:r>
            <a:endParaRPr kumimoji="1" lang="en-US" altLang="zh-CN" dirty="0"/>
          </a:p>
          <a:p>
            <a:r>
              <a:rPr kumimoji="1" lang="zh-CN" altLang="en-US" dirty="0"/>
              <a:t>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10" name="五边形 9"/>
          <p:cNvSpPr/>
          <p:nvPr/>
        </p:nvSpPr>
        <p:spPr>
          <a:xfrm>
            <a:off x="10254657" y="6211669"/>
            <a:ext cx="2006023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2877" y="537205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助记：三小一多一联系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948" y="1706657"/>
            <a:ext cx="10515600" cy="380624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北洋军阀不再作为独立的政治力量继续存在的标志是（ 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袁世凯复辟帝制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溥仪复辟帝制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东北易帜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五四运动爆发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3111" y="6235650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9963111" y="6211669"/>
            <a:ext cx="2297569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948" y="1706657"/>
            <a:ext cx="10515600" cy="380624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北洋军阀不再作为独立的政治力量继续存在的标志是（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袁世凯复辟帝制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溥仪复辟帝制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东北易帜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五四运动爆发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3111" y="6235650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9963111" y="6211669"/>
            <a:ext cx="2297569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129" y="1839179"/>
            <a:ext cx="11618843" cy="380624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2. 1927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年国民党南京政权建立后，官僚资本的垄断活动首先和主要是从（   　）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．金融业方面开始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．商业方面开始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．轻工业方面开始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．重工业方面开始 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3111" y="6235650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9963111" y="6211669"/>
            <a:ext cx="2297569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129" y="1839179"/>
            <a:ext cx="11618843" cy="380624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2. 1927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年国民党南京政权建立后，官僚资本的垄断活动首先和主要是从（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　）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．金融业方面开始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．商业方面开始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．轻工业方面开始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．重工业方面开始 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3111" y="6235650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9963111" y="6211669"/>
            <a:ext cx="2297569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129" y="1839179"/>
            <a:ext cx="11618843" cy="380624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国民党四大家族官僚资本的性质是（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．私人垄断资本主义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．封建的买办的国家垄断资本主义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．私人资本主义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．国家资本主义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3111" y="6235650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9963111" y="6211669"/>
            <a:ext cx="2297569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129" y="1839179"/>
            <a:ext cx="11618843" cy="380624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国民党四大家族官僚资本的性质是（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．私人垄断资本主义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．封建的买办的国家垄断资本主义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．私人资本主义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．国家资本主义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3111" y="6235650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9963111" y="6211669"/>
            <a:ext cx="2297569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TXinwei" charset="-122"/>
                <a:ea typeface="STXinwei" charset="-122"/>
                <a:cs typeface="STXinwei" charset="-122"/>
              </a:rPr>
              <a:t>第一节 新文化运动与五四运动 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936" y="442912"/>
            <a:ext cx="4914900" cy="137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1" y="2337568"/>
            <a:ext cx="5311936" cy="28949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472" y="2254120"/>
            <a:ext cx="5311934" cy="29783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2" y="29320"/>
            <a:ext cx="515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4.1.3.1</a:t>
            </a:r>
            <a:r>
              <a:rPr lang="zh-CN" altLang="en-US" dirty="0">
                <a:solidFill>
                  <a:schemeClr val="bg1"/>
                </a:solidFill>
              </a:rPr>
              <a:t>五四运动的爆发</a:t>
            </a:r>
          </a:p>
        </p:txBody>
      </p:sp>
    </p:spTree>
    <p:extLst>
      <p:ext uri="{BB962C8B-B14F-4D97-AF65-F5344CB8AC3E}">
        <p14:creationId xmlns:p14="http://schemas.microsoft.com/office/powerpoint/2010/main" val="135991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129" y="1839179"/>
            <a:ext cx="11618843" cy="380624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中国新民主主义革命的重要任务不包括（  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反对帝国主义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反对封建主义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反对民族资本主义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反对官僚资本主义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3111" y="6235650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9963111" y="6211669"/>
            <a:ext cx="2297569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129" y="1839179"/>
            <a:ext cx="11618843" cy="380624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中国新民主主义革命的重要任务不包括（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反对帝国主义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反对封建主义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反对民族资本主义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反对官僚资本主义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3111" y="6235650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85</a:t>
            </a:r>
            <a:r>
              <a:rPr kumimoji="1" lang="zh-CN" altLang="en-US" dirty="0"/>
              <a:t>页</a:t>
            </a:r>
          </a:p>
        </p:txBody>
      </p:sp>
      <p:sp>
        <p:nvSpPr>
          <p:cNvPr id="6" name="五边形 5"/>
          <p:cNvSpPr/>
          <p:nvPr/>
        </p:nvSpPr>
        <p:spPr>
          <a:xfrm>
            <a:off x="9963111" y="6211669"/>
            <a:ext cx="2297569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中国革命的新道路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0607" y="942413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国民党在全国的统治和中间党派的政治主张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8719" y="3137776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中国共产党对革命道路的艰苦探索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718" y="544066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中国革命在探索中曲折前进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219258" y="427002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66235" y="44126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国民党全国政权的建立及其独裁统治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66235" y="172976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中间党派的活动及其政治主张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570416" y="210366"/>
            <a:ext cx="155036" cy="13468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792417" y="210366"/>
            <a:ext cx="1700403" cy="4638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9792344" y="1041365"/>
            <a:ext cx="1700403" cy="4638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中国革命的新道路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0607" y="942413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国民党在全国的统治和中间党派的政治主张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8719" y="3137776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中国共产党对革命道路的艰苦探索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718" y="544066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中国革命在探索中曲折前进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219258" y="427002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66235" y="44126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国民党全国政权的建立及其独裁统治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66235" y="1729765"/>
            <a:ext cx="2935574" cy="78724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中间党派的活动及其政治主张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479" y="365126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第一节 国民党在全国的统治和中间党派的政治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rPr>
              <a:t>主张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415" y="1279786"/>
            <a:ext cx="10515600" cy="4798706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中间党派的活动及其政治主张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影响较大的中间党派：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1.1930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8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月，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邓演达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领导的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中国国民党临时行动委员会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（又称第三党）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0" lvl="1">
              <a:lnSpc>
                <a:spcPct val="170000"/>
              </a:lnSpc>
              <a:spcBef>
                <a:spcPts val="0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梁漱溟为首的乡村建设派。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1">
              <a:lnSpc>
                <a:spcPct val="170000"/>
              </a:lnSpc>
              <a:spcBef>
                <a:spcPts val="0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黄炎培为首的中华职业教育社。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7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33" y="3060383"/>
            <a:ext cx="1478501" cy="47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68" y="510228"/>
            <a:ext cx="4843432" cy="15391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5.1.2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中间党派的活动及其政治主张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479" y="365126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第一节 国民党在全国的统治和中间党派的政治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rPr>
              <a:t>主张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415" y="1279787"/>
            <a:ext cx="10515600" cy="1436910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中间党派的活动及其政治主张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影响较大的中间党派：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7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241" y="1998242"/>
            <a:ext cx="1478501" cy="47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68" y="510228"/>
            <a:ext cx="4843432" cy="15391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05243" y="3195568"/>
            <a:ext cx="110799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邓演达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梁漱溟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黄炎培</a:t>
            </a:r>
          </a:p>
        </p:txBody>
      </p:sp>
      <p:sp>
        <p:nvSpPr>
          <p:cNvPr id="7" name="矩形 6"/>
          <p:cNvSpPr/>
          <p:nvPr/>
        </p:nvSpPr>
        <p:spPr>
          <a:xfrm>
            <a:off x="6565191" y="3195568"/>
            <a:ext cx="203132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乡村建设派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第三党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中华职业教育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5.1.2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中间党派的活动及其政治主张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479" y="365126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第一节 国民党在全国的统治和中间党派的政治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</a:rPr>
              <a:t>主张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415" y="1279787"/>
            <a:ext cx="10515600" cy="1436910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中间党派的活动及其政治主张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影响较大的中间党派：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7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241" y="1998242"/>
            <a:ext cx="1478501" cy="47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68" y="510228"/>
            <a:ext cx="4843432" cy="15391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05243" y="3195568"/>
            <a:ext cx="110799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邓演达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梁漱溟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黄炎培</a:t>
            </a:r>
          </a:p>
        </p:txBody>
      </p:sp>
      <p:sp>
        <p:nvSpPr>
          <p:cNvPr id="7" name="矩形 6"/>
          <p:cNvSpPr/>
          <p:nvPr/>
        </p:nvSpPr>
        <p:spPr>
          <a:xfrm>
            <a:off x="6565191" y="3195568"/>
            <a:ext cx="203132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乡村建设派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第三党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中华职业教育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3645663" y="3435152"/>
            <a:ext cx="2987104" cy="7460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V="1">
            <a:off x="3603278" y="3435152"/>
            <a:ext cx="3029489" cy="7299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3603277" y="4883519"/>
            <a:ext cx="3071875" cy="160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5.1.2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中间党派的活动及其政治主张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中国革命的新道路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0607" y="942413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国民党在全国的统治和中间党派的政治主张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8719" y="3137776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中国共产党对革命道路的艰苦探索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718" y="544066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中国革命在探索中曲折前进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190613" y="2623450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08946" y="2350532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土地革命战争的兴起和人民军队的建立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508946" y="431983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农村包围城市，武装夺取政权道路的开辟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39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58064" y="398625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436551" y="305283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6103833" y="325522"/>
            <a:ext cx="250223" cy="13899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7638" y="235467"/>
            <a:ext cx="4238984" cy="6253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新文化运动与思想</a:t>
            </a:r>
            <a:r>
              <a:rPr lang="zh-CN" altLang="en-US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解放的潮流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36550" y="561665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47638" y="1173948"/>
            <a:ext cx="4343020" cy="6036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五四运动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6054390" y="2773682"/>
            <a:ext cx="250222" cy="17320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304612" y="2572140"/>
            <a:ext cx="4386046" cy="6215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早期马克思主义思想运动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326124" y="3318133"/>
            <a:ext cx="4364534" cy="5929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共产党诞生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54056" y="4001743"/>
            <a:ext cx="4351990" cy="6368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反帝反封纲领制定与工农运动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6048265" y="5069251"/>
            <a:ext cx="277859" cy="172302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6304612" y="4918221"/>
            <a:ext cx="4282010" cy="594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国共合作形成与国民</a:t>
            </a:r>
            <a:r>
              <a:rPr lang="zh-CN" altLang="en-US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革命兴起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354056" y="5577950"/>
            <a:ext cx="4282010" cy="594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北伐战争顺利开展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354056" y="6263317"/>
            <a:ext cx="4282010" cy="594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国共合作破裂与国民革命失败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7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77153" y="969531"/>
            <a:ext cx="1233569" cy="544050"/>
          </a:xfrm>
          <a:ln>
            <a:noFill/>
          </a:ln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581"/>
            <a:ext cx="12192000" cy="38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H_Other_1"/>
          <p:cNvSpPr/>
          <p:nvPr>
            <p:custDataLst>
              <p:tags r:id="rId2"/>
            </p:custDataLst>
          </p:nvPr>
        </p:nvSpPr>
        <p:spPr>
          <a:xfrm>
            <a:off x="3283043" y="2640238"/>
            <a:ext cx="6126454" cy="1752600"/>
          </a:xfrm>
          <a:custGeom>
            <a:avLst/>
            <a:gdLst>
              <a:gd name="connsiteX0" fmla="*/ 0 w 6264876"/>
              <a:gd name="connsiteY0" fmla="*/ 0 h 2335427"/>
              <a:gd name="connsiteX1" fmla="*/ 2965622 w 6264876"/>
              <a:gd name="connsiteY1" fmla="*/ 0 h 2335427"/>
              <a:gd name="connsiteX2" fmla="*/ 2965622 w 6264876"/>
              <a:gd name="connsiteY2" fmla="*/ 2335427 h 2335427"/>
              <a:gd name="connsiteX3" fmla="*/ 6264876 w 6264876"/>
              <a:gd name="connsiteY3" fmla="*/ 2335427 h 2335427"/>
              <a:gd name="connsiteX0-1" fmla="*/ 0 w 8447973"/>
              <a:gd name="connsiteY0-2" fmla="*/ 0 h 2335427"/>
              <a:gd name="connsiteX1-3" fmla="*/ 2965622 w 8447973"/>
              <a:gd name="connsiteY1-4" fmla="*/ 0 h 2335427"/>
              <a:gd name="connsiteX2-5" fmla="*/ 2965622 w 8447973"/>
              <a:gd name="connsiteY2-6" fmla="*/ 2335427 h 2335427"/>
              <a:gd name="connsiteX3-7" fmla="*/ 8447973 w 8447973"/>
              <a:gd name="connsiteY3-8" fmla="*/ 2323070 h 2335427"/>
              <a:gd name="connsiteX0-9" fmla="*/ 0 w 7229869"/>
              <a:gd name="connsiteY0-10" fmla="*/ 0 h 2335427"/>
              <a:gd name="connsiteX1-11" fmla="*/ 2965622 w 7229869"/>
              <a:gd name="connsiteY1-12" fmla="*/ 0 h 2335427"/>
              <a:gd name="connsiteX2-13" fmla="*/ 2965622 w 7229869"/>
              <a:gd name="connsiteY2-14" fmla="*/ 2335427 h 2335427"/>
              <a:gd name="connsiteX3-15" fmla="*/ 7229869 w 7229869"/>
              <a:gd name="connsiteY3-16" fmla="*/ 2323070 h 2335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229869" h="2335427">
                <a:moveTo>
                  <a:pt x="0" y="0"/>
                </a:moveTo>
                <a:lnTo>
                  <a:pt x="2965622" y="0"/>
                </a:lnTo>
                <a:lnTo>
                  <a:pt x="2965622" y="2335427"/>
                </a:lnTo>
                <a:lnTo>
                  <a:pt x="7229869" y="2323070"/>
                </a:lnTo>
              </a:path>
            </a:pathLst>
          </a:custGeom>
          <a:noFill/>
          <a:ln>
            <a:solidFill>
              <a:srgbClr val="C23C0D"/>
            </a:solidFill>
            <a:prstDash val="sys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black"/>
              </a:solidFill>
              <a:latin typeface="宋体"/>
            </a:endParaRPr>
          </a:p>
        </p:txBody>
      </p:sp>
      <p:sp>
        <p:nvSpPr>
          <p:cNvPr id="18" name="MH_SubTitle_1"/>
          <p:cNvSpPr/>
          <p:nvPr>
            <p:custDataLst>
              <p:tags r:id="rId3"/>
            </p:custDataLst>
          </p:nvPr>
        </p:nvSpPr>
        <p:spPr>
          <a:xfrm>
            <a:off x="1266979" y="1928245"/>
            <a:ext cx="1719262" cy="1423987"/>
          </a:xfrm>
          <a:custGeom>
            <a:avLst/>
            <a:gdLst>
              <a:gd name="connsiteX0" fmla="*/ 699275 w 1719403"/>
              <a:gd name="connsiteY0" fmla="*/ 190606 h 1424663"/>
              <a:gd name="connsiteX1" fmla="*/ 334183 w 1719403"/>
              <a:gd name="connsiteY1" fmla="*/ 352648 h 1424663"/>
              <a:gd name="connsiteX2" fmla="*/ 352647 w 1719403"/>
              <a:gd name="connsiteY2" fmla="*/ 1090480 h 1424663"/>
              <a:gd name="connsiteX3" fmla="*/ 1090480 w 1719403"/>
              <a:gd name="connsiteY3" fmla="*/ 1072016 h 1424663"/>
              <a:gd name="connsiteX4" fmla="*/ 1450163 w 1719403"/>
              <a:gd name="connsiteY4" fmla="*/ 693867 h 1424663"/>
              <a:gd name="connsiteX5" fmla="*/ 1072015 w 1719403"/>
              <a:gd name="connsiteY5" fmla="*/ 334183 h 1424663"/>
              <a:gd name="connsiteX6" fmla="*/ 699275 w 1719403"/>
              <a:gd name="connsiteY6" fmla="*/ 190606 h 1424663"/>
              <a:gd name="connsiteX7" fmla="*/ 694510 w 1719403"/>
              <a:gd name="connsiteY7" fmla="*/ 224 h 1424663"/>
              <a:gd name="connsiteX8" fmla="*/ 1203266 w 1719403"/>
              <a:gd name="connsiteY8" fmla="*/ 196195 h 1424663"/>
              <a:gd name="connsiteX9" fmla="*/ 1719403 w 1719403"/>
              <a:gd name="connsiteY9" fmla="*/ 687129 h 1424663"/>
              <a:gd name="connsiteX10" fmla="*/ 1228468 w 1719403"/>
              <a:gd name="connsiteY10" fmla="*/ 1203266 h 1424663"/>
              <a:gd name="connsiteX11" fmla="*/ 221397 w 1719403"/>
              <a:gd name="connsiteY11" fmla="*/ 1228469 h 1424663"/>
              <a:gd name="connsiteX12" fmla="*/ 196194 w 1719403"/>
              <a:gd name="connsiteY12" fmla="*/ 221397 h 1424663"/>
              <a:gd name="connsiteX13" fmla="*/ 694510 w 1719403"/>
              <a:gd name="connsiteY13" fmla="*/ 224 h 14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19403" h="1424663">
                <a:moveTo>
                  <a:pt x="699275" y="190606"/>
                </a:moveTo>
                <a:cubicBezTo>
                  <a:pt x="565753" y="193947"/>
                  <a:pt x="433507" y="248225"/>
                  <a:pt x="334183" y="352648"/>
                </a:cubicBezTo>
                <a:cubicBezTo>
                  <a:pt x="135535" y="561494"/>
                  <a:pt x="143802" y="891833"/>
                  <a:pt x="352647" y="1090480"/>
                </a:cubicBezTo>
                <a:cubicBezTo>
                  <a:pt x="561493" y="1289128"/>
                  <a:pt x="891832" y="1280861"/>
                  <a:pt x="1090480" y="1072016"/>
                </a:cubicBezTo>
                <a:lnTo>
                  <a:pt x="1450163" y="693867"/>
                </a:lnTo>
                <a:lnTo>
                  <a:pt x="1072015" y="334183"/>
                </a:lnTo>
                <a:cubicBezTo>
                  <a:pt x="967592" y="234860"/>
                  <a:pt x="832796" y="187264"/>
                  <a:pt x="699275" y="190606"/>
                </a:cubicBezTo>
                <a:close/>
                <a:moveTo>
                  <a:pt x="694510" y="224"/>
                </a:moveTo>
                <a:cubicBezTo>
                  <a:pt x="876754" y="-4336"/>
                  <a:pt x="1060738" y="60627"/>
                  <a:pt x="1203266" y="196195"/>
                </a:cubicBezTo>
                <a:lnTo>
                  <a:pt x="1719403" y="687129"/>
                </a:lnTo>
                <a:lnTo>
                  <a:pt x="1228468" y="1203266"/>
                </a:lnTo>
                <a:cubicBezTo>
                  <a:pt x="957333" y="1488321"/>
                  <a:pt x="506451" y="1499605"/>
                  <a:pt x="221397" y="1228469"/>
                </a:cubicBezTo>
                <a:cubicBezTo>
                  <a:pt x="-63658" y="957333"/>
                  <a:pt x="-74942" y="506452"/>
                  <a:pt x="196194" y="221397"/>
                </a:cubicBezTo>
                <a:cubicBezTo>
                  <a:pt x="331762" y="78870"/>
                  <a:pt x="512266" y="4786"/>
                  <a:pt x="694510" y="224"/>
                </a:cubicBezTo>
                <a:close/>
              </a:path>
            </a:pathLst>
          </a:custGeom>
          <a:pattFill prst="dkUpDiag">
            <a:fgClr>
              <a:srgbClr val="C23C0D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44000" anchor="ctr">
            <a:normAutofit/>
          </a:bodyPr>
          <a:lstStyle/>
          <a:p>
            <a:pPr algn="ctr">
              <a:defRPr/>
            </a:pPr>
            <a:r>
              <a:rPr lang="zh-CN" altLang="en-US" sz="28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开始</a:t>
            </a:r>
          </a:p>
        </p:txBody>
      </p:sp>
      <p:sp>
        <p:nvSpPr>
          <p:cNvPr id="23" name="MH_SubTitle_3"/>
          <p:cNvSpPr/>
          <p:nvPr>
            <p:custDataLst>
              <p:tags r:id="rId4"/>
            </p:custDataLst>
          </p:nvPr>
        </p:nvSpPr>
        <p:spPr>
          <a:xfrm>
            <a:off x="4547111" y="3908443"/>
            <a:ext cx="1039812" cy="862013"/>
          </a:xfrm>
          <a:custGeom>
            <a:avLst/>
            <a:gdLst>
              <a:gd name="connsiteX0" fmla="*/ 699275 w 1719403"/>
              <a:gd name="connsiteY0" fmla="*/ 190606 h 1424663"/>
              <a:gd name="connsiteX1" fmla="*/ 334183 w 1719403"/>
              <a:gd name="connsiteY1" fmla="*/ 352648 h 1424663"/>
              <a:gd name="connsiteX2" fmla="*/ 352647 w 1719403"/>
              <a:gd name="connsiteY2" fmla="*/ 1090480 h 1424663"/>
              <a:gd name="connsiteX3" fmla="*/ 1090480 w 1719403"/>
              <a:gd name="connsiteY3" fmla="*/ 1072016 h 1424663"/>
              <a:gd name="connsiteX4" fmla="*/ 1450163 w 1719403"/>
              <a:gd name="connsiteY4" fmla="*/ 693867 h 1424663"/>
              <a:gd name="connsiteX5" fmla="*/ 1072015 w 1719403"/>
              <a:gd name="connsiteY5" fmla="*/ 334183 h 1424663"/>
              <a:gd name="connsiteX6" fmla="*/ 699275 w 1719403"/>
              <a:gd name="connsiteY6" fmla="*/ 190606 h 1424663"/>
              <a:gd name="connsiteX7" fmla="*/ 694510 w 1719403"/>
              <a:gd name="connsiteY7" fmla="*/ 224 h 1424663"/>
              <a:gd name="connsiteX8" fmla="*/ 1203266 w 1719403"/>
              <a:gd name="connsiteY8" fmla="*/ 196195 h 1424663"/>
              <a:gd name="connsiteX9" fmla="*/ 1719403 w 1719403"/>
              <a:gd name="connsiteY9" fmla="*/ 687129 h 1424663"/>
              <a:gd name="connsiteX10" fmla="*/ 1228468 w 1719403"/>
              <a:gd name="connsiteY10" fmla="*/ 1203266 h 1424663"/>
              <a:gd name="connsiteX11" fmla="*/ 221397 w 1719403"/>
              <a:gd name="connsiteY11" fmla="*/ 1228469 h 1424663"/>
              <a:gd name="connsiteX12" fmla="*/ 196194 w 1719403"/>
              <a:gd name="connsiteY12" fmla="*/ 221397 h 1424663"/>
              <a:gd name="connsiteX13" fmla="*/ 694510 w 1719403"/>
              <a:gd name="connsiteY13" fmla="*/ 224 h 14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19403" h="1424663">
                <a:moveTo>
                  <a:pt x="699275" y="190606"/>
                </a:moveTo>
                <a:cubicBezTo>
                  <a:pt x="565753" y="193947"/>
                  <a:pt x="433507" y="248225"/>
                  <a:pt x="334183" y="352648"/>
                </a:cubicBezTo>
                <a:cubicBezTo>
                  <a:pt x="135535" y="561494"/>
                  <a:pt x="143802" y="891833"/>
                  <a:pt x="352647" y="1090480"/>
                </a:cubicBezTo>
                <a:cubicBezTo>
                  <a:pt x="561493" y="1289128"/>
                  <a:pt x="891832" y="1280861"/>
                  <a:pt x="1090480" y="1072016"/>
                </a:cubicBezTo>
                <a:lnTo>
                  <a:pt x="1450163" y="693867"/>
                </a:lnTo>
                <a:lnTo>
                  <a:pt x="1072015" y="334183"/>
                </a:lnTo>
                <a:cubicBezTo>
                  <a:pt x="967592" y="234860"/>
                  <a:pt x="832796" y="187264"/>
                  <a:pt x="699275" y="190606"/>
                </a:cubicBezTo>
                <a:close/>
                <a:moveTo>
                  <a:pt x="694510" y="224"/>
                </a:moveTo>
                <a:cubicBezTo>
                  <a:pt x="876754" y="-4336"/>
                  <a:pt x="1060738" y="60627"/>
                  <a:pt x="1203266" y="196195"/>
                </a:cubicBezTo>
                <a:lnTo>
                  <a:pt x="1719403" y="687129"/>
                </a:lnTo>
                <a:lnTo>
                  <a:pt x="1228468" y="1203266"/>
                </a:lnTo>
                <a:cubicBezTo>
                  <a:pt x="957333" y="1488321"/>
                  <a:pt x="506451" y="1499605"/>
                  <a:pt x="221397" y="1228469"/>
                </a:cubicBezTo>
                <a:cubicBezTo>
                  <a:pt x="-63658" y="957333"/>
                  <a:pt x="-74942" y="506452"/>
                  <a:pt x="196194" y="221397"/>
                </a:cubicBezTo>
                <a:cubicBezTo>
                  <a:pt x="331762" y="78870"/>
                  <a:pt x="512266" y="4786"/>
                  <a:pt x="694510" y="224"/>
                </a:cubicBezTo>
                <a:close/>
              </a:path>
            </a:pathLst>
          </a:custGeom>
          <a:pattFill prst="dkUpDiag">
            <a:fgClr>
              <a:schemeClr val="bg1"/>
            </a:fgClr>
            <a:bgClr>
              <a:srgbClr val="C00000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44000" anchor="ctr">
            <a:norm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胜利</a:t>
            </a:r>
          </a:p>
        </p:txBody>
      </p:sp>
      <p:sp>
        <p:nvSpPr>
          <p:cNvPr id="25" name="MH_SubTitle_2"/>
          <p:cNvSpPr/>
          <p:nvPr>
            <p:custDataLst>
              <p:tags r:id="rId5"/>
            </p:custDataLst>
          </p:nvPr>
        </p:nvSpPr>
        <p:spPr>
          <a:xfrm>
            <a:off x="5381626" y="1505270"/>
            <a:ext cx="863600" cy="1041400"/>
          </a:xfrm>
          <a:custGeom>
            <a:avLst/>
            <a:gdLst>
              <a:gd name="connsiteX0" fmla="*/ 350238 w 713554"/>
              <a:gd name="connsiteY0" fmla="*/ 95466 h 861176"/>
              <a:gd name="connsiteX1" fmla="*/ 167379 w 713554"/>
              <a:gd name="connsiteY1" fmla="*/ 176627 h 861176"/>
              <a:gd name="connsiteX2" fmla="*/ 176627 w 713554"/>
              <a:gd name="connsiteY2" fmla="*/ 546175 h 861176"/>
              <a:gd name="connsiteX3" fmla="*/ 366025 w 713554"/>
              <a:gd name="connsiteY3" fmla="*/ 726326 h 861176"/>
              <a:gd name="connsiteX4" fmla="*/ 546176 w 713554"/>
              <a:gd name="connsiteY4" fmla="*/ 536927 h 861176"/>
              <a:gd name="connsiteX5" fmla="*/ 618088 w 713554"/>
              <a:gd name="connsiteY5" fmla="*/ 350237 h 861176"/>
              <a:gd name="connsiteX6" fmla="*/ 536928 w 713554"/>
              <a:gd name="connsiteY6" fmla="*/ 167378 h 861176"/>
              <a:gd name="connsiteX7" fmla="*/ 350238 w 713554"/>
              <a:gd name="connsiteY7" fmla="*/ 95466 h 861176"/>
              <a:gd name="connsiteX8" fmla="*/ 347852 w 713554"/>
              <a:gd name="connsiteY8" fmla="*/ 112 h 861176"/>
              <a:gd name="connsiteX9" fmla="*/ 602666 w 713554"/>
              <a:gd name="connsiteY9" fmla="*/ 98266 h 861176"/>
              <a:gd name="connsiteX10" fmla="*/ 713442 w 713554"/>
              <a:gd name="connsiteY10" fmla="*/ 347851 h 861176"/>
              <a:gd name="connsiteX11" fmla="*/ 615288 w 713554"/>
              <a:gd name="connsiteY11" fmla="*/ 602665 h 861176"/>
              <a:gd name="connsiteX12" fmla="*/ 369400 w 713554"/>
              <a:gd name="connsiteY12" fmla="*/ 861176 h 861176"/>
              <a:gd name="connsiteX13" fmla="*/ 110889 w 713554"/>
              <a:gd name="connsiteY13" fmla="*/ 615288 h 861176"/>
              <a:gd name="connsiteX14" fmla="*/ 98266 w 713554"/>
              <a:gd name="connsiteY14" fmla="*/ 110889 h 861176"/>
              <a:gd name="connsiteX15" fmla="*/ 347852 w 713554"/>
              <a:gd name="connsiteY15" fmla="*/ 112 h 86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3554" h="861176">
                <a:moveTo>
                  <a:pt x="350238" y="95466"/>
                </a:moveTo>
                <a:cubicBezTo>
                  <a:pt x="283363" y="97140"/>
                  <a:pt x="217126" y="124326"/>
                  <a:pt x="167379" y="176627"/>
                </a:cubicBezTo>
                <a:cubicBezTo>
                  <a:pt x="67884" y="281228"/>
                  <a:pt x="72025" y="446681"/>
                  <a:pt x="176627" y="546175"/>
                </a:cubicBezTo>
                <a:lnTo>
                  <a:pt x="366025" y="726326"/>
                </a:lnTo>
                <a:lnTo>
                  <a:pt x="546176" y="536927"/>
                </a:lnTo>
                <a:cubicBezTo>
                  <a:pt x="595923" y="484626"/>
                  <a:pt x="619761" y="417113"/>
                  <a:pt x="618088" y="350237"/>
                </a:cubicBezTo>
                <a:cubicBezTo>
                  <a:pt x="616414" y="283362"/>
                  <a:pt x="589229" y="217125"/>
                  <a:pt x="536928" y="167378"/>
                </a:cubicBezTo>
                <a:cubicBezTo>
                  <a:pt x="484627" y="117631"/>
                  <a:pt x="417113" y="93793"/>
                  <a:pt x="350238" y="95466"/>
                </a:cubicBezTo>
                <a:close/>
                <a:moveTo>
                  <a:pt x="347852" y="112"/>
                </a:moveTo>
                <a:cubicBezTo>
                  <a:pt x="439130" y="-2172"/>
                  <a:pt x="531280" y="30365"/>
                  <a:pt x="602666" y="98266"/>
                </a:cubicBezTo>
                <a:cubicBezTo>
                  <a:pt x="674052" y="166166"/>
                  <a:pt x="711157" y="256573"/>
                  <a:pt x="713442" y="347851"/>
                </a:cubicBezTo>
                <a:cubicBezTo>
                  <a:pt x="715726" y="439129"/>
                  <a:pt x="683189" y="531279"/>
                  <a:pt x="615288" y="602665"/>
                </a:cubicBezTo>
                <a:lnTo>
                  <a:pt x="369400" y="861176"/>
                </a:lnTo>
                <a:lnTo>
                  <a:pt x="110889" y="615288"/>
                </a:lnTo>
                <a:cubicBezTo>
                  <a:pt x="-31883" y="479488"/>
                  <a:pt x="-37534" y="253660"/>
                  <a:pt x="98266" y="110889"/>
                </a:cubicBezTo>
                <a:cubicBezTo>
                  <a:pt x="166166" y="39503"/>
                  <a:pt x="256573" y="2397"/>
                  <a:pt x="347852" y="112"/>
                </a:cubicBezTo>
                <a:close/>
              </a:path>
            </a:pathLst>
          </a:custGeom>
          <a:pattFill prst="dkUpDiag">
            <a:fgClr>
              <a:schemeClr val="bg1"/>
            </a:fgClr>
            <a:bgClr>
              <a:srgbClr val="C00000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>
            <a:norm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高潮</a:t>
            </a:r>
          </a:p>
        </p:txBody>
      </p:sp>
      <p:sp>
        <p:nvSpPr>
          <p:cNvPr id="3082" name="MH_Text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47111" y="5005751"/>
            <a:ext cx="3447875" cy="790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日，释放学生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日中国代表没有出席巴黎和约签字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仪式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3103" y="1730841"/>
            <a:ext cx="925745" cy="295129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13248" y="379034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第一节 新文化运动与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五四运动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50341" y="3618862"/>
            <a:ext cx="6096000" cy="11726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中国工人阶级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开始以独立姿态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登上历史舞台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5" name="MH_Text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6524" y="3908443"/>
            <a:ext cx="3360171" cy="134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1919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北京大学生在天安门游行示威，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五四运动爆发。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学生行动被北洋军阀政府镇压</a:t>
            </a:r>
          </a:p>
        </p:txBody>
      </p:sp>
      <p:sp>
        <p:nvSpPr>
          <p:cNvPr id="16" name="MH_Text_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41257" y="2014728"/>
            <a:ext cx="3166508" cy="790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日起，上海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工人罢工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7100" y="31579"/>
            <a:ext cx="4914900" cy="13716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603103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知识点详解见</a:t>
            </a:r>
            <a:endParaRPr kumimoji="1" lang="en-US" altLang="zh-CN" dirty="0"/>
          </a:p>
          <a:p>
            <a:r>
              <a:rPr kumimoji="1" lang="zh-CN" altLang="en-US" dirty="0"/>
              <a:t>尚德教材</a:t>
            </a:r>
            <a:r>
              <a:rPr kumimoji="1" lang="en-US" altLang="zh-CN" dirty="0"/>
              <a:t>65</a:t>
            </a:r>
            <a:r>
              <a:rPr kumimoji="1" lang="zh-CN" altLang="en-US" dirty="0"/>
              <a:t>页</a:t>
            </a:r>
          </a:p>
        </p:txBody>
      </p:sp>
      <p:sp>
        <p:nvSpPr>
          <p:cNvPr id="19" name="五边形 18"/>
          <p:cNvSpPr/>
          <p:nvPr/>
        </p:nvSpPr>
        <p:spPr>
          <a:xfrm>
            <a:off x="10603103" y="6211669"/>
            <a:ext cx="1657577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43D48B03-1295-CE4F-BAF7-F3B754238B56}"/>
              </a:ext>
            </a:extLst>
          </p:cNvPr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4.1.3.2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五四运动的历史特点和历史意义</a:t>
            </a:r>
          </a:p>
        </p:txBody>
      </p:sp>
      <p:pic>
        <p:nvPicPr>
          <p:cNvPr id="21" name="Picture 2" descr="https://timgsa.baidu.com/timg?image&amp;quality=80&amp;size=b9999_10000&amp;sec=1525075114&amp;di=ab6aaf5610fb0d2eea4f8c8cb2198243&amp;imgtype=jpg&amp;er=1&amp;src=http%3A%2F%2Fs7.sinaimg.cn%2Fmw690%2F85af0aa3td81ccf1f2626%26amp%3B69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4" y="5401038"/>
            <a:ext cx="3396792" cy="134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6690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525CE8-A4D9-4C72-B3B7-D1ED057FD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37" y="148346"/>
            <a:ext cx="4906925" cy="62080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6689" y="2529073"/>
            <a:ext cx="54651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 smtClean="0"/>
              <a:t>定期分享英语单词、语法、</a:t>
            </a:r>
            <a:r>
              <a:rPr kumimoji="1" lang="zh-CN" altLang="en-US" sz="4400" smtClean="0"/>
              <a:t>学习方法等～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94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403618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第一节 新文化运动与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五四运动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293" y="1087240"/>
            <a:ext cx="11801707" cy="559146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五四运动的历史意义</a:t>
            </a:r>
            <a:endParaRPr lang="en-US" altLang="zh-CN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群众：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青年学生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是先锋，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工人阶级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第一次独立登上政治舞台，成为主力军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2.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思想：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促进了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马克思主义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在中国的广泛传播。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3.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彻底：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中国近代史上一次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彻底的反帝反封建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的革命运动。</a:t>
            </a:r>
          </a:p>
          <a:p>
            <a:pPr>
              <a:lnSpc>
                <a:spcPct val="2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4.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开始：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是中国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新民主主义革命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的伟大开端。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12" y="1487196"/>
            <a:ext cx="1708936" cy="5279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28" y="40383"/>
            <a:ext cx="4914900" cy="13716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521147" y="3445651"/>
            <a:ext cx="2743200" cy="8746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群众思想彻底开始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603103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知识点详解见</a:t>
            </a:r>
            <a:endParaRPr kumimoji="1" lang="en-US" altLang="zh-CN" dirty="0"/>
          </a:p>
          <a:p>
            <a:r>
              <a:rPr kumimoji="1" lang="zh-CN" altLang="en-US" dirty="0"/>
              <a:t>尚德教材</a:t>
            </a:r>
            <a:r>
              <a:rPr kumimoji="1" lang="en-US" altLang="zh-CN" dirty="0"/>
              <a:t>65</a:t>
            </a:r>
            <a:r>
              <a:rPr kumimoji="1" lang="zh-CN" altLang="en-US" dirty="0"/>
              <a:t>页</a:t>
            </a:r>
          </a:p>
        </p:txBody>
      </p:sp>
      <p:sp>
        <p:nvSpPr>
          <p:cNvPr id="12" name="五边形 11"/>
          <p:cNvSpPr/>
          <p:nvPr/>
        </p:nvSpPr>
        <p:spPr>
          <a:xfrm>
            <a:off x="10603103" y="6211669"/>
            <a:ext cx="1657577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EB52153-71B4-CA4F-A8C9-6A67E2A95765}"/>
              </a:ext>
            </a:extLst>
          </p:cNvPr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4.1.3.2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五四运动的历史特点和历史意义</a:t>
            </a:r>
          </a:p>
        </p:txBody>
      </p:sp>
    </p:spTree>
    <p:extLst>
      <p:ext uri="{BB962C8B-B14F-4D97-AF65-F5344CB8AC3E}">
        <p14:creationId xmlns:p14="http://schemas.microsoft.com/office/powerpoint/2010/main" val="208622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403618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TXinwei" charset="-122"/>
                <a:ea typeface="STXinwei" charset="-122"/>
                <a:cs typeface="STXinwei" charset="-122"/>
              </a:rPr>
              <a:t>第一节 新文化运动与</a:t>
            </a:r>
            <a:r>
              <a:rPr lang="zh-CN" altLang="en-US" sz="2400">
                <a:latin typeface="STXinwei" charset="-122"/>
                <a:ea typeface="STXinwei" charset="-122"/>
                <a:cs typeface="STXinwei" charset="-122"/>
              </a:rPr>
              <a:t>五四运动 </a:t>
            </a:r>
            <a:endParaRPr lang="zh-CN" altLang="en-US" sz="24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293" y="1087240"/>
            <a:ext cx="11801707" cy="559146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五四运动的历史意义</a:t>
            </a:r>
            <a:endParaRPr lang="en-US" altLang="zh-CN" dirty="0" smtClean="0">
              <a:solidFill>
                <a:schemeClr val="accent1"/>
              </a:solidFill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12" y="1487196"/>
            <a:ext cx="1708936" cy="5279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28" y="40383"/>
            <a:ext cx="4914900" cy="13716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249478" y="3445651"/>
            <a:ext cx="2743200" cy="8746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群众思想彻底开始</a:t>
            </a:r>
            <a:endParaRPr kumimoji="1" lang="zh-CN" altLang="en-US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90293" y="2092145"/>
            <a:ext cx="11801707" cy="2325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b="1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         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是先锋，</a:t>
            </a:r>
            <a:r>
              <a:rPr lang="zh-CN" altLang="en-US" b="1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       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第一次独立登上政治舞台，成为主力军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。</a:t>
            </a:r>
            <a:endParaRPr lang="en-US" altLang="zh-CN" b="1" dirty="0" smtClean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altLang="zh-CN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293" y="40383"/>
            <a:ext cx="515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4.1.3.2</a:t>
            </a:r>
            <a:r>
              <a:rPr lang="zh-CN" altLang="en-US" dirty="0">
                <a:solidFill>
                  <a:schemeClr val="bg1"/>
                </a:solidFill>
              </a:rPr>
              <a:t>五四运动的历史特点和历史意义</a:t>
            </a:r>
          </a:p>
        </p:txBody>
      </p:sp>
    </p:spTree>
    <p:extLst>
      <p:ext uri="{BB962C8B-B14F-4D97-AF65-F5344CB8AC3E}">
        <p14:creationId xmlns:p14="http://schemas.microsoft.com/office/powerpoint/2010/main" val="1049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403618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TXinwei" charset="-122"/>
                <a:ea typeface="STXinwei" charset="-122"/>
                <a:cs typeface="STXinwei" charset="-122"/>
              </a:rPr>
              <a:t>第一节 新文化运动与</a:t>
            </a:r>
            <a:r>
              <a:rPr lang="zh-CN" altLang="en-US" sz="2400">
                <a:latin typeface="STXinwei" charset="-122"/>
                <a:ea typeface="STXinwei" charset="-122"/>
                <a:cs typeface="STXinwei" charset="-122"/>
              </a:rPr>
              <a:t>五四运动 </a:t>
            </a:r>
            <a:endParaRPr lang="zh-CN" altLang="en-US" sz="24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293" y="1087240"/>
            <a:ext cx="11801707" cy="3988343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五四运动的历史意义</a:t>
            </a:r>
            <a:endParaRPr lang="en-US" altLang="zh-CN" dirty="0" smtClean="0">
              <a:solidFill>
                <a:schemeClr val="accent1"/>
              </a:solidFill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青年学生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是先锋，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工人阶级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第一次独立登上政治舞台，成为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主力军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促进了</a:t>
            </a:r>
            <a:r>
              <a:rPr lang="zh-CN" altLang="en-US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         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在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中国的广泛传播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。</a:t>
            </a:r>
            <a:endParaRPr lang="en-US" altLang="zh-CN" b="1" dirty="0" smtClean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altLang="zh-CN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12" y="1487196"/>
            <a:ext cx="1708936" cy="5279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28" y="40383"/>
            <a:ext cx="4914900" cy="13716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9130747" y="3445651"/>
            <a:ext cx="2743200" cy="8746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群众思想彻底开始</a:t>
            </a:r>
            <a:endParaRPr kumimoji="1" lang="zh-CN" altLang="en-US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2" y="29320"/>
            <a:ext cx="515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4.1.3.2</a:t>
            </a:r>
            <a:r>
              <a:rPr lang="zh-CN" altLang="en-US" dirty="0">
                <a:solidFill>
                  <a:schemeClr val="bg1"/>
                </a:solidFill>
              </a:rPr>
              <a:t>五四运动的历史特点和历史意义</a:t>
            </a:r>
          </a:p>
        </p:txBody>
      </p:sp>
    </p:spTree>
    <p:extLst>
      <p:ext uri="{BB962C8B-B14F-4D97-AF65-F5344CB8AC3E}">
        <p14:creationId xmlns:p14="http://schemas.microsoft.com/office/powerpoint/2010/main" val="99574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403618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TXinwei" charset="-122"/>
                <a:ea typeface="STXinwei" charset="-122"/>
                <a:cs typeface="STXinwei" charset="-122"/>
              </a:rPr>
              <a:t>第一节 新文化运动与</a:t>
            </a:r>
            <a:r>
              <a:rPr lang="zh-CN" altLang="en-US" sz="2400">
                <a:latin typeface="STXinwei" charset="-122"/>
                <a:ea typeface="STXinwei" charset="-122"/>
                <a:cs typeface="STXinwei" charset="-122"/>
              </a:rPr>
              <a:t>五四运动 </a:t>
            </a:r>
            <a:endParaRPr lang="zh-CN" altLang="en-US" sz="24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293" y="1087240"/>
            <a:ext cx="11801707" cy="559146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五四运动的历史意义</a:t>
            </a:r>
            <a:endParaRPr lang="en-US" altLang="zh-CN" dirty="0" smtClean="0">
              <a:solidFill>
                <a:schemeClr val="accent1"/>
              </a:solidFill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青年学生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是先锋，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工人阶级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第一次独立登上政治舞台，成为主力军</a:t>
            </a:r>
            <a:r>
              <a:rPr lang="zh-CN" altLang="zh-CN" b="1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。</a:t>
            </a:r>
            <a:endParaRPr lang="en-US" altLang="zh-CN" b="1" dirty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促进了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马克思主义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在中国的广泛传播。</a:t>
            </a:r>
            <a:endParaRPr lang="en-US" altLang="zh-CN" dirty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中国近代史上一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次</a:t>
            </a: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彻底的</a:t>
            </a:r>
            <a:r>
              <a:rPr lang="zh-CN" altLang="en-US" b="1" u="sng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           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的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革命运动。</a:t>
            </a:r>
          </a:p>
          <a:p>
            <a:pPr>
              <a:lnSpc>
                <a:spcPct val="250000"/>
              </a:lnSpc>
            </a:pPr>
            <a:endParaRPr lang="en-US" altLang="zh-CN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12" y="1487196"/>
            <a:ext cx="1708936" cy="5279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28" y="40383"/>
            <a:ext cx="4914900" cy="13716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9077739" y="3445651"/>
            <a:ext cx="2743200" cy="8746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群众思想彻底开始</a:t>
            </a:r>
            <a:endParaRPr kumimoji="1" lang="zh-CN" altLang="en-US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782" y="29320"/>
            <a:ext cx="515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4.1.3.2</a:t>
            </a:r>
            <a:r>
              <a:rPr lang="zh-CN" altLang="en-US" dirty="0">
                <a:solidFill>
                  <a:schemeClr val="bg1"/>
                </a:solidFill>
              </a:rPr>
              <a:t>五四运动的历史特点和历史意义</a:t>
            </a:r>
          </a:p>
        </p:txBody>
      </p:sp>
    </p:spTree>
    <p:extLst>
      <p:ext uri="{BB962C8B-B14F-4D97-AF65-F5344CB8AC3E}">
        <p14:creationId xmlns:p14="http://schemas.microsoft.com/office/powerpoint/2010/main" val="18546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403618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TXinwei" charset="-122"/>
                <a:ea typeface="STXinwei" charset="-122"/>
                <a:cs typeface="STXinwei" charset="-122"/>
              </a:rPr>
              <a:t>第一节 新文化运动与</a:t>
            </a:r>
            <a:r>
              <a:rPr lang="zh-CN" altLang="en-US" sz="2400">
                <a:latin typeface="STXinwei" charset="-122"/>
                <a:ea typeface="STXinwei" charset="-122"/>
                <a:cs typeface="STXinwei" charset="-122"/>
              </a:rPr>
              <a:t>五四运动 </a:t>
            </a:r>
            <a:endParaRPr lang="zh-CN" altLang="en-US" sz="24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293" y="1087240"/>
            <a:ext cx="11801707" cy="559146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五四运动的历史意义</a:t>
            </a:r>
            <a:endParaRPr lang="en-US" altLang="zh-CN" dirty="0" smtClean="0">
              <a:solidFill>
                <a:schemeClr val="accent1"/>
              </a:solidFill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青年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学生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是先锋，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工人阶级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第一次独立登上政治舞台，成为主力军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。</a:t>
            </a:r>
            <a:endParaRPr lang="en-US" altLang="zh-CN" b="1" dirty="0" smtClean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促进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了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马克思主义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在中国的广泛传播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。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中国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近代史上一次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彻底的反帝反封建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的革命运动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。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是中国</a:t>
            </a:r>
            <a:r>
              <a:rPr lang="zh-CN" altLang="en-US" b="1" u="sng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           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的伟大开端。</a:t>
            </a:r>
            <a:endParaRPr lang="en-US" altLang="zh-CN" b="1" dirty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zh-CN" altLang="en-US" dirty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altLang="zh-CN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12" y="1487196"/>
            <a:ext cx="1708936" cy="5279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28" y="40383"/>
            <a:ext cx="4914900" cy="13716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878956" y="3445651"/>
            <a:ext cx="2743200" cy="8746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群众思想彻底开始</a:t>
            </a:r>
            <a:endParaRPr kumimoji="1" lang="zh-CN" altLang="en-US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782" y="29320"/>
            <a:ext cx="515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4.1.3.2</a:t>
            </a:r>
            <a:r>
              <a:rPr lang="zh-CN" altLang="en-US" dirty="0">
                <a:solidFill>
                  <a:schemeClr val="bg1"/>
                </a:solidFill>
              </a:rPr>
              <a:t>五四运动的历史特点和历史意义</a:t>
            </a:r>
          </a:p>
        </p:txBody>
      </p:sp>
    </p:spTree>
    <p:extLst>
      <p:ext uri="{BB962C8B-B14F-4D97-AF65-F5344CB8AC3E}">
        <p14:creationId xmlns:p14="http://schemas.microsoft.com/office/powerpoint/2010/main" val="35038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403618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TXinwei" charset="-122"/>
                <a:ea typeface="STXinwei" charset="-122"/>
                <a:cs typeface="STXinwei" charset="-122"/>
              </a:rPr>
              <a:t>第一节 新文化运动与</a:t>
            </a:r>
            <a:r>
              <a:rPr lang="zh-CN" altLang="en-US" sz="2400">
                <a:latin typeface="STXinwei" charset="-122"/>
                <a:ea typeface="STXinwei" charset="-122"/>
                <a:cs typeface="STXinwei" charset="-122"/>
              </a:rPr>
              <a:t>五四运动 </a:t>
            </a:r>
            <a:endParaRPr lang="zh-CN" altLang="en-US" sz="24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293" y="1087240"/>
            <a:ext cx="11801707" cy="559146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五四运动的历史意义</a:t>
            </a:r>
            <a:endParaRPr lang="en-US" altLang="zh-CN" dirty="0" smtClean="0">
              <a:solidFill>
                <a:schemeClr val="accent1"/>
              </a:solidFill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青年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学生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是先锋，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工人阶级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第一次独立登上政治舞台，成为主力军</a:t>
            </a:r>
            <a:r>
              <a:rPr lang="zh-CN" altLang="zh-CN" b="1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。</a:t>
            </a:r>
            <a:endParaRPr lang="en-US" altLang="zh-CN" b="1" dirty="0" smtClean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促进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了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马克思主义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在中国的广泛传播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。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中国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近代史上一次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彻底的反帝反封建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的革命运动。</a:t>
            </a:r>
          </a:p>
          <a:p>
            <a:pPr>
              <a:lnSpc>
                <a:spcPct val="250000"/>
              </a:lnSpc>
            </a:pP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是中国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新民主主义革命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Arial" panose="020B0604020202020204" pitchFamily="34" charset="0"/>
              </a:rPr>
              <a:t>的伟大开端。</a:t>
            </a:r>
            <a:endParaRPr lang="en-US" altLang="zh-CN" b="1" dirty="0"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altLang="zh-CN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12" y="1487196"/>
            <a:ext cx="1708936" cy="5279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28" y="40383"/>
            <a:ext cx="4914900" cy="13716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776206" y="3445651"/>
            <a:ext cx="2743200" cy="8746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群众思想彻底开始</a:t>
            </a:r>
            <a:endParaRPr kumimoji="1" lang="zh-CN" altLang="en-US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782" y="29320"/>
            <a:ext cx="515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4.1.3.2</a:t>
            </a:r>
            <a:r>
              <a:rPr lang="zh-CN" altLang="en-US" dirty="0">
                <a:solidFill>
                  <a:schemeClr val="bg1"/>
                </a:solidFill>
              </a:rPr>
              <a:t>五四运动的历史特点和历史意义</a:t>
            </a:r>
          </a:p>
        </p:txBody>
      </p:sp>
    </p:spTree>
    <p:extLst>
      <p:ext uri="{BB962C8B-B14F-4D97-AF65-F5344CB8AC3E}">
        <p14:creationId xmlns:p14="http://schemas.microsoft.com/office/powerpoint/2010/main" val="3101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403618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第一节 新文化运动与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五四运动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293" y="1087240"/>
            <a:ext cx="11801707" cy="559146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五四运动的历史意义</a:t>
            </a:r>
            <a:endParaRPr lang="en-US" altLang="zh-CN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青年学生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是先锋，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工人阶级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第一次独立登上政治舞台，成为主力军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促进了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马克思主义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在中国的广泛传播。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中国近代史上一次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彻底的反帝反封建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的革命运动。</a:t>
            </a:r>
          </a:p>
          <a:p>
            <a:pPr>
              <a:lnSpc>
                <a:spcPct val="2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是中国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新民主主义革命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的伟大开端。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12" y="1487196"/>
            <a:ext cx="1708936" cy="5279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28" y="40383"/>
            <a:ext cx="4914900" cy="13716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521147" y="3445651"/>
            <a:ext cx="2743200" cy="8746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群众思想彻底开始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603103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知识点详解见</a:t>
            </a:r>
            <a:endParaRPr kumimoji="1" lang="en-US" altLang="zh-CN" dirty="0"/>
          </a:p>
          <a:p>
            <a:r>
              <a:rPr kumimoji="1" lang="zh-CN" altLang="en-US" dirty="0"/>
              <a:t>尚德教材</a:t>
            </a:r>
            <a:r>
              <a:rPr kumimoji="1" lang="en-US" altLang="zh-CN" dirty="0"/>
              <a:t>65</a:t>
            </a:r>
            <a:r>
              <a:rPr kumimoji="1" lang="zh-CN" altLang="en-US" dirty="0"/>
              <a:t>页</a:t>
            </a:r>
          </a:p>
        </p:txBody>
      </p:sp>
      <p:sp>
        <p:nvSpPr>
          <p:cNvPr id="11" name="五边形 10"/>
          <p:cNvSpPr/>
          <p:nvPr/>
        </p:nvSpPr>
        <p:spPr>
          <a:xfrm>
            <a:off x="10603103" y="6211669"/>
            <a:ext cx="1657577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536D7EF-2A03-994A-82D9-132A7834D40B}"/>
              </a:ext>
            </a:extLst>
          </p:cNvPr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4.1.3.2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五四运动的历史特点和历史意义</a:t>
            </a:r>
          </a:p>
        </p:txBody>
      </p:sp>
    </p:spTree>
    <p:extLst>
      <p:ext uri="{BB962C8B-B14F-4D97-AF65-F5344CB8AC3E}">
        <p14:creationId xmlns:p14="http://schemas.microsoft.com/office/powerpoint/2010/main" val="344224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525CE8-A4D9-4C72-B3B7-D1ED057FD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24147" y="857250"/>
            <a:ext cx="71056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 smtClean="0"/>
              <a:t>精讲</a:t>
            </a:r>
            <a:r>
              <a:rPr kumimoji="1" lang="en-US" altLang="zh-CN" sz="4400" dirty="0"/>
              <a:t>3</a:t>
            </a:r>
            <a:r>
              <a:rPr kumimoji="1" lang="zh-CN" altLang="en-US" sz="4400" dirty="0" smtClean="0"/>
              <a:t> 知识点留言中奖名单</a:t>
            </a:r>
            <a:endParaRPr kumimoji="1" lang="en-US" altLang="zh-CN" sz="4400" dirty="0" smtClean="0"/>
          </a:p>
          <a:p>
            <a:pPr algn="ctr"/>
            <a:endParaRPr kumimoji="1" lang="en-US" altLang="zh-CN" sz="4400" dirty="0" smtClean="0"/>
          </a:p>
          <a:p>
            <a:pPr algn="ctr"/>
            <a:r>
              <a:rPr kumimoji="1" lang="zh-CN" altLang="en-US" sz="4400" b="1" dirty="0" smtClean="0">
                <a:solidFill>
                  <a:srgbClr val="FF0000"/>
                </a:solidFill>
              </a:rPr>
              <a:t>赵牡丹 </a:t>
            </a:r>
            <a:r>
              <a:rPr kumimoji="1" lang="zh-CN" altLang="en-US" sz="3200" dirty="0" smtClean="0"/>
              <a:t>会    计</a:t>
            </a:r>
            <a:endParaRPr kumimoji="1" lang="en-US" altLang="zh-CN" sz="3200" dirty="0" smtClean="0"/>
          </a:p>
          <a:p>
            <a:pPr algn="ctr"/>
            <a:r>
              <a:rPr kumimoji="1" lang="zh-CN" altLang="en-US" sz="4400" b="1" dirty="0" smtClean="0">
                <a:solidFill>
                  <a:srgbClr val="FF0000"/>
                </a:solidFill>
              </a:rPr>
              <a:t>王    杰 </a:t>
            </a:r>
            <a:r>
              <a:rPr kumimoji="1" lang="zh-CN" altLang="en-US" sz="3200" dirty="0" smtClean="0"/>
              <a:t>商    金</a:t>
            </a:r>
            <a:endParaRPr kumimoji="1" lang="en-US" altLang="zh-CN" sz="3200" dirty="0" smtClean="0"/>
          </a:p>
          <a:p>
            <a:pPr algn="ctr"/>
            <a:r>
              <a:rPr kumimoji="1" lang="zh-CN" altLang="en-US" sz="4400" b="1" dirty="0" smtClean="0">
                <a:solidFill>
                  <a:srgbClr val="FF0000"/>
                </a:solidFill>
              </a:rPr>
              <a:t>田    飞 </a:t>
            </a:r>
            <a:r>
              <a:rPr kumimoji="1" lang="zh-CN" altLang="en-US" sz="3200" dirty="0" smtClean="0"/>
              <a:t>汉语言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3305173" y="4930239"/>
            <a:ext cx="594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/>
              <a:t>其他同学还有机会，不要放弃哦～～～</a:t>
            </a:r>
            <a:r>
              <a:rPr kumimoji="1" lang="en-US" altLang="zh-CN" sz="2400" dirty="0" smtClean="0"/>
              <a:t>good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luck</a:t>
            </a:r>
            <a:r>
              <a:rPr kumimoji="1" lang="zh-CN" altLang="en-US" sz="2400" dirty="0" smtClean="0"/>
              <a:t>～～～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713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5678" y="1839179"/>
            <a:ext cx="10515600" cy="379299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五四运动的直接导火线是（     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俄国十月革命的影响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中国工人阶级和民族资产阶级力量的壮大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巴黎和会上中国外交的失败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新文化运动掀起的思想解放潮流的推动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3880753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5678" y="1839179"/>
            <a:ext cx="10515600" cy="379299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五四运动的直接导火线是（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俄国十月革命的影响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中国工人阶级和民族资产阶级力量的壮大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巴黎和会上中国外交的失败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新文化运动掀起的思想解放潮流的推动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4199659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5678" y="1839179"/>
            <a:ext cx="10515600" cy="379299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下列关于五四运动特点和意义的叙述不正确的是（     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五四运动是中国近代史上一次彻底反帝反封建的革命运动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工人阶级在运动后期发挥了主力军作用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五四运动促进了马克思主义同工人运动的结合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五四运动是中国社会主义革命的开端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2087942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5678" y="1839179"/>
            <a:ext cx="10515600" cy="379299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下列关于五四运动特点和意义的叙述不正确的是（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五四运动是中国近代史上一次彻底反帝反封建的革命运动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工人阶级在运动后期发挥了主力军作用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五四运动促进了马克思主义同工人运动的结合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五四运动是中国社会主义革命的开端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415144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115444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36551" y="305283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5986277" y="2672064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36498" y="3390694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共产党诞生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0" y="535161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236499" y="2542183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早期马克思主义思想运动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236497" y="4254126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反帝反封纲领制定与工农运动</a:t>
            </a:r>
          </a:p>
        </p:txBody>
      </p:sp>
    </p:spTree>
    <p:extLst>
      <p:ext uri="{BB962C8B-B14F-4D97-AF65-F5344CB8AC3E}">
        <p14:creationId xmlns:p14="http://schemas.microsoft.com/office/powerpoint/2010/main" val="1145164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115444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36551" y="305283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5986277" y="2672064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36498" y="3390694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共产党诞生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0" y="535161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236499" y="2542183"/>
            <a:ext cx="2436689" cy="80271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早期马克思主义思想运动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236497" y="4254126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反帝反封纲领制定与工农运动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8673187" y="2057562"/>
            <a:ext cx="250222" cy="1679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923409" y="1869349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早期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马克思主义的传播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923409" y="3119526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研究马克思主义的特点</a:t>
            </a:r>
          </a:p>
        </p:txBody>
      </p:sp>
    </p:spTree>
    <p:extLst>
      <p:ext uri="{BB962C8B-B14F-4D97-AF65-F5344CB8AC3E}">
        <p14:creationId xmlns:p14="http://schemas.microsoft.com/office/powerpoint/2010/main" val="4081448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51" y="360676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61" y="1299511"/>
            <a:ext cx="11231379" cy="452321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早期马克思主义传播：先驱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作品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社团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先驱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早期宣传马克思主义的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老中青三代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一部分原同盟会员、辛亥革命时期的活动家（董必武、吴玉章、林伯渠等）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中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五四运动前的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新文化运动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的精神领袖（陈独秀、李大钊）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李大钊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我的马克思主义观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、陈独秀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谈政治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青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五四运动中的左翼骨干（毛泽东、周恩来、杨匏安、蔡和森等）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杨匏安</a:t>
            </a:r>
            <a:r>
              <a:rPr lang="en-US" altLang="zh-CN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马克思主义</a:t>
            </a:r>
            <a:r>
              <a:rPr lang="en-US" altLang="zh-CN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r>
              <a:rPr lang="zh-CN" altLang="en-US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（科学的社会主义）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</a:pPr>
            <a:endParaRPr lang="zh-CN" altLang="en-US" dirty="0">
              <a:solidFill>
                <a:srgbClr val="0D0D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>
              <a:spcBef>
                <a:spcPct val="2000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64" y="1845630"/>
            <a:ext cx="1690865" cy="5390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826" y="83574"/>
            <a:ext cx="3956326" cy="16955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9100" y="50719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4.2.1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中国早期马克思主义思想运动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603103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知识点详解见</a:t>
            </a:r>
            <a:endParaRPr kumimoji="1" lang="en-US" altLang="zh-CN" dirty="0"/>
          </a:p>
          <a:p>
            <a:r>
              <a:rPr kumimoji="1" lang="zh-CN" altLang="en-US" dirty="0"/>
              <a:t>尚德教材</a:t>
            </a:r>
            <a:r>
              <a:rPr kumimoji="1" lang="en-US" altLang="zh-CN" dirty="0"/>
              <a:t>69</a:t>
            </a:r>
            <a:r>
              <a:rPr kumimoji="1" lang="zh-CN" altLang="en-US" dirty="0"/>
              <a:t>页</a:t>
            </a:r>
          </a:p>
        </p:txBody>
      </p:sp>
      <p:sp>
        <p:nvSpPr>
          <p:cNvPr id="11" name="五边形 10"/>
          <p:cNvSpPr/>
          <p:nvPr/>
        </p:nvSpPr>
        <p:spPr>
          <a:xfrm>
            <a:off x="10603103" y="6211669"/>
            <a:ext cx="1657577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50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51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22" y="1678805"/>
            <a:ext cx="11098857" cy="4284674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早期马克思主义传播：</a:t>
            </a:r>
            <a:r>
              <a:rPr lang="zh-CN" altLang="en-US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先驱</a:t>
            </a:r>
            <a:r>
              <a:rPr lang="en-US" altLang="zh-CN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作品</a:t>
            </a:r>
            <a:r>
              <a:rPr lang="en-US" altLang="zh-CN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社团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作品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马克思主义著作的翻译和出版：</a:t>
            </a:r>
          </a:p>
          <a:p>
            <a:pPr>
              <a:spcBef>
                <a:spcPct val="200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        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陈望道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第一个翻译出《共产党宣言》。</a:t>
            </a:r>
            <a:endParaRPr lang="zh-CN" altLang="en-US" u="sng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>
              <a:spcBef>
                <a:spcPct val="2000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社团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学习、研究和宣传马克思主义的社团纷纷涌现：   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  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李大钊（北京）：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马克思学说研究会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我的马克思主义观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alibri" panose="020F0502020204030204" charset="0"/>
              </a:rPr>
              <a:t>   </a:t>
            </a:r>
          </a:p>
          <a:p>
            <a:pPr>
              <a:spcBef>
                <a:spcPct val="200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       陈独秀（上海）：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马克思主义研究会</a:t>
            </a:r>
            <a:r>
              <a:rPr lang="zh-CN" altLang="en-US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谈政治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spcBef>
                <a:spcPct val="2000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>
              <a:spcBef>
                <a:spcPct val="2000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77" y="1243277"/>
            <a:ext cx="1690865" cy="5390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826" y="83574"/>
            <a:ext cx="3956326" cy="16955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97E44B3C-9373-004E-BB7C-001104A97882}"/>
              </a:ext>
            </a:extLst>
          </p:cNvPr>
          <p:cNvSpPr txBox="1"/>
          <p:nvPr/>
        </p:nvSpPr>
        <p:spPr>
          <a:xfrm>
            <a:off x="419100" y="50719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4.2.1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中国早期马克思主义思想运动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42" y="1779142"/>
            <a:ext cx="3429411" cy="21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0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51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22" y="1678805"/>
            <a:ext cx="11098857" cy="4284674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早期马克思主义传播：</a:t>
            </a:r>
            <a:r>
              <a:rPr lang="zh-CN" altLang="en-US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先驱</a:t>
            </a:r>
            <a:r>
              <a:rPr lang="en-US" altLang="zh-CN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作品</a:t>
            </a:r>
            <a:r>
              <a:rPr lang="en-US" altLang="zh-CN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D0D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社团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作品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马克思主义著作的翻译和出版：</a:t>
            </a:r>
          </a:p>
          <a:p>
            <a:pPr>
              <a:spcBef>
                <a:spcPct val="200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        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陈望道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第一个翻译出《共产党宣言》。</a:t>
            </a:r>
            <a:endParaRPr lang="zh-CN" altLang="en-US" u="sng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>
              <a:spcBef>
                <a:spcPct val="2000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社团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学习、研究和宣传马克思主义的社团纷纷涌现：   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  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李大钊（北京）：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马克思学说研究会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我的马克思主义观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alibri" panose="020F0502020204030204" charset="0"/>
              </a:rPr>
              <a:t>   </a:t>
            </a:r>
          </a:p>
          <a:p>
            <a:pPr>
              <a:spcBef>
                <a:spcPct val="200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        陈独秀（上海）：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Calibri" panose="020F0502020204030204" charset="0"/>
              </a:rPr>
              <a:t>马克思主义研究会</a:t>
            </a:r>
            <a:r>
              <a:rPr lang="zh-CN" altLang="en-US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谈政治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》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spcBef>
                <a:spcPct val="2000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pPr>
              <a:spcBef>
                <a:spcPct val="2000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Calibri" panose="020F0502020204030204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77" y="1243277"/>
            <a:ext cx="1690865" cy="5390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826" y="83574"/>
            <a:ext cx="3956326" cy="16955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97E44B3C-9373-004E-BB7C-001104A97882}"/>
              </a:ext>
            </a:extLst>
          </p:cNvPr>
          <p:cNvSpPr txBox="1"/>
          <p:nvPr/>
        </p:nvSpPr>
        <p:spPr>
          <a:xfrm>
            <a:off x="419100" y="50719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4.2.1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中国早期马克思主义思想运动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42" y="1779142"/>
            <a:ext cx="3429411" cy="2117073"/>
          </a:xfrm>
          <a:prstGeom prst="rect">
            <a:avLst/>
          </a:prstGeom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586795" y="5963479"/>
            <a:ext cx="29546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南陈北李、</a:t>
            </a:r>
            <a:r>
              <a:rPr kumimoji="0" lang="zh-CN" altLang="zh-CN" sz="2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陈主</a:t>
            </a: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李学</a:t>
            </a:r>
          </a:p>
        </p:txBody>
      </p:sp>
    </p:spTree>
    <p:extLst>
      <p:ext uri="{BB962C8B-B14F-4D97-AF65-F5344CB8AC3E}">
        <p14:creationId xmlns:p14="http://schemas.microsoft.com/office/powerpoint/2010/main" val="68812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51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TXinwei" charset="-122"/>
                <a:ea typeface="STXinwei" charset="-122"/>
                <a:cs typeface="STXinwei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22" y="1678805"/>
            <a:ext cx="11098857" cy="4284674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早期</a:t>
            </a:r>
            <a:r>
              <a:rPr lang="zh-CN" altLang="en-US" b="1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马克思主义</a:t>
            </a:r>
            <a:r>
              <a:rPr lang="zh-CN" altLang="en-US" b="1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传播：</a:t>
            </a:r>
            <a:r>
              <a:rPr lang="zh-CN" altLang="en-US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 先驱</a:t>
            </a:r>
            <a:r>
              <a:rPr lang="en-US" altLang="zh-CN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作品</a:t>
            </a:r>
            <a:r>
              <a:rPr lang="en-US" altLang="zh-CN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社团</a:t>
            </a:r>
            <a:endParaRPr lang="zh-CN" altLang="en-US" dirty="0">
              <a:solidFill>
                <a:srgbClr val="0D0D0D"/>
              </a:solidFill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作品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马克思主义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著作的翻译和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出版：</a:t>
            </a:r>
            <a:endParaRPr lang="zh-CN" altLang="en-US" dirty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        </a:t>
            </a: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陈望道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第一个翻译出《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共产党宣言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》。</a:t>
            </a:r>
            <a:endParaRPr lang="zh-CN" altLang="en-US" u="sng" dirty="0">
              <a:solidFill>
                <a:srgbClr val="0070C0"/>
              </a:solidFill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dirty="0" smtClean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社团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学习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、研究和宣传马克思主义的社团纷纷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涌现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：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    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      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李大钊（北京）：</a:t>
            </a: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马克思？？研究会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我的马克思主义观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Calibri" panose="020F0502020204030204" pitchFamily="34" charset="0"/>
              </a:rPr>
              <a:t>   </a:t>
            </a:r>
          </a:p>
          <a:p>
            <a:pPr>
              <a:spcBef>
                <a:spcPct val="20000"/>
              </a:spcBef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       陈独秀（上海）：</a:t>
            </a: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马克思？？研究会</a:t>
            </a:r>
            <a:r>
              <a:rPr lang="zh-CN" altLang="en-US" dirty="0" smtClean="0">
                <a:solidFill>
                  <a:srgbClr val="C23C0D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  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谈政治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》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>
              <a:spcBef>
                <a:spcPct val="20000"/>
              </a:spcBef>
            </a:pPr>
            <a:endParaRPr lang="zh-CN" altLang="en-US" dirty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77" y="1243277"/>
            <a:ext cx="1690865" cy="5390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826" y="83574"/>
            <a:ext cx="3956326" cy="16955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42" y="1779142"/>
            <a:ext cx="3429411" cy="211707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5782" y="29320"/>
            <a:ext cx="515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4.2.1.2</a:t>
            </a:r>
            <a:r>
              <a:rPr lang="zh-CN" altLang="en-US" dirty="0">
                <a:solidFill>
                  <a:schemeClr val="bg1"/>
                </a:solidFill>
              </a:rPr>
              <a:t>早期马克思主义思想运动</a:t>
            </a:r>
          </a:p>
        </p:txBody>
      </p:sp>
    </p:spTree>
    <p:extLst>
      <p:ext uri="{BB962C8B-B14F-4D97-AF65-F5344CB8AC3E}">
        <p14:creationId xmlns:p14="http://schemas.microsoft.com/office/powerpoint/2010/main" val="671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525CE8-A4D9-4C72-B3B7-D1ED057FD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37" y="148346"/>
            <a:ext cx="4906925" cy="62080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6689" y="2529073"/>
            <a:ext cx="54651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 smtClean="0"/>
              <a:t>定期分享英语单词、语法、</a:t>
            </a:r>
            <a:r>
              <a:rPr kumimoji="1" lang="zh-CN" altLang="en-US" sz="4400" smtClean="0"/>
              <a:t>学习方法等～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08081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51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TXinwei" charset="-122"/>
                <a:ea typeface="STXinwei" charset="-122"/>
                <a:cs typeface="STXinwei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22" y="1678805"/>
            <a:ext cx="11098857" cy="4284674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早期</a:t>
            </a:r>
            <a:r>
              <a:rPr lang="zh-CN" altLang="en-US" b="1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马克思主义</a:t>
            </a:r>
            <a:r>
              <a:rPr lang="zh-CN" altLang="en-US" b="1" dirty="0" smtClean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传播：</a:t>
            </a:r>
            <a:r>
              <a:rPr lang="zh-CN" altLang="en-US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 先驱</a:t>
            </a:r>
            <a:r>
              <a:rPr lang="en-US" altLang="zh-CN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作品</a:t>
            </a:r>
            <a:r>
              <a:rPr lang="en-US" altLang="zh-CN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D0D0D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社团</a:t>
            </a:r>
            <a:endParaRPr lang="zh-CN" altLang="en-US" dirty="0">
              <a:solidFill>
                <a:srgbClr val="0D0D0D"/>
              </a:solidFill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作品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马克思主义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著作的翻译和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出版：</a:t>
            </a:r>
            <a:endParaRPr lang="zh-CN" altLang="en-US" dirty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        </a:t>
            </a: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陈望道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第一个翻译出《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共产党宣言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》。</a:t>
            </a:r>
            <a:endParaRPr lang="zh-CN" altLang="en-US" u="sng" dirty="0">
              <a:solidFill>
                <a:srgbClr val="0070C0"/>
              </a:solidFill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dirty="0" smtClean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社团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学习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、研究和宣传马克思主义的社团纷纷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涌现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：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    </a:t>
            </a:r>
            <a:endParaRPr lang="en-US" altLang="zh-CN" dirty="0" smtClean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</a:t>
            </a:r>
            <a:r>
              <a:rPr lang="en-US" altLang="zh-CN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      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李大钊（北京）：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马克思学说</a:t>
            </a: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研究会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我的马克思主义观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  <a:sym typeface="Calibri" panose="020F0502020204030204" pitchFamily="34" charset="0"/>
              </a:rPr>
              <a:t>   </a:t>
            </a:r>
          </a:p>
          <a:p>
            <a:pPr>
              <a:spcBef>
                <a:spcPct val="20000"/>
              </a:spcBef>
            </a:pP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        陈独秀（上海）：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马克思主义研究</a:t>
            </a:r>
            <a:r>
              <a:rPr lang="zh-CN" altLang="en-US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Calibri" panose="020F0502020204030204" pitchFamily="34" charset="0"/>
              </a:rPr>
              <a:t>会</a:t>
            </a:r>
            <a:r>
              <a:rPr lang="zh-CN" altLang="en-US" dirty="0" smtClean="0">
                <a:solidFill>
                  <a:srgbClr val="C23C0D"/>
                </a:solidFill>
                <a:latin typeface="SimHei" charset="-122"/>
                <a:ea typeface="SimHei" charset="-122"/>
                <a:cs typeface="SimHei" charset="-122"/>
                <a:sym typeface="+mn-ea"/>
              </a:rPr>
              <a:t>  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谈政治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》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pPr>
              <a:spcBef>
                <a:spcPct val="20000"/>
              </a:spcBef>
            </a:pPr>
            <a:endParaRPr lang="zh-CN" altLang="en-US" dirty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 sz="2400" dirty="0">
              <a:latin typeface="SimHei" charset="-122"/>
              <a:ea typeface="SimHei" charset="-122"/>
              <a:cs typeface="SimHei" charset="-122"/>
              <a:sym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77" y="1243277"/>
            <a:ext cx="1690865" cy="5390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826" y="83574"/>
            <a:ext cx="3956326" cy="1695568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86795" y="5963479"/>
            <a:ext cx="29546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南陈北李、</a:t>
            </a:r>
            <a:r>
              <a:rPr kumimoji="0" lang="zh-CN" altLang="zh-CN" sz="2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陈主</a:t>
            </a: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李学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42" y="1779142"/>
            <a:ext cx="3429411" cy="211707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5782" y="29320"/>
            <a:ext cx="515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4.2.1.2</a:t>
            </a:r>
            <a:r>
              <a:rPr lang="zh-CN" altLang="en-US" dirty="0">
                <a:solidFill>
                  <a:schemeClr val="bg1"/>
                </a:solidFill>
              </a:rPr>
              <a:t>早期马克思主义思想运动</a:t>
            </a:r>
          </a:p>
        </p:txBody>
      </p:sp>
    </p:spTree>
    <p:extLst>
      <p:ext uri="{BB962C8B-B14F-4D97-AF65-F5344CB8AC3E}">
        <p14:creationId xmlns:p14="http://schemas.microsoft.com/office/powerpoint/2010/main" val="7220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084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266534"/>
            <a:ext cx="10781371" cy="507851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早期研究、传播马克思主义思想运动的特点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微软雅黑" panose="020B0503020204020204" pitchFamily="34" charset="-122"/>
              </a:rPr>
              <a:t>群众</a:t>
            </a:r>
            <a:r>
              <a:rPr lang="zh-CN" altLang="en-US" b="1" dirty="0">
                <a:sym typeface="微软雅黑" panose="020B0503020204020204" pitchFamily="34" charset="-122"/>
              </a:rPr>
              <a:t>：</a:t>
            </a:r>
            <a:endParaRPr lang="en-US" altLang="zh-CN" b="1" dirty="0">
              <a:sym typeface="微软雅黑" panose="020B0503020204020204" pitchFamily="34" charset="-122"/>
            </a:endParaRPr>
          </a:p>
          <a:p>
            <a:endParaRPr lang="en-US" altLang="zh-CN" dirty="0">
              <a:sym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微软雅黑" panose="020B0503020204020204" pitchFamily="34" charset="-122"/>
              </a:rPr>
              <a:t>理论</a:t>
            </a:r>
            <a:r>
              <a:rPr lang="zh-CN" altLang="en-US" b="1" dirty="0">
                <a:sym typeface="微软雅黑" panose="020B0503020204020204" pitchFamily="34" charset="-122"/>
              </a:rPr>
              <a:t>：</a:t>
            </a:r>
            <a:endParaRPr lang="en-US" altLang="zh-CN" b="1" dirty="0">
              <a:sym typeface="微软雅黑" panose="020B0503020204020204" pitchFamily="34" charset="-122"/>
            </a:endParaRPr>
          </a:p>
          <a:p>
            <a:endParaRPr lang="en-US" altLang="zh-CN" b="1" dirty="0">
              <a:sym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微软雅黑" panose="020B0503020204020204" pitchFamily="34" charset="-122"/>
              </a:rPr>
              <a:t>联系实际</a:t>
            </a:r>
            <a:r>
              <a:rPr lang="zh-CN" altLang="en-US" b="1" dirty="0">
                <a:sym typeface="微软雅黑" panose="020B0503020204020204" pitchFamily="34" charset="-122"/>
              </a:rPr>
              <a:t>：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758" y="0"/>
            <a:ext cx="4304242" cy="18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084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5313" y="1147264"/>
            <a:ext cx="10781371" cy="507851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早期研究、传播马克思主义思想运动的特点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微软雅黑" panose="020B0503020204020204" pitchFamily="34" charset="-122"/>
              </a:rPr>
              <a:t>群众</a:t>
            </a:r>
            <a:r>
              <a:rPr lang="zh-CN" altLang="en-US" b="1" dirty="0">
                <a:sym typeface="微软雅黑" panose="020B0503020204020204" pitchFamily="34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开始提出知识分子应当同劳动群众相结合的思想。</a:t>
            </a:r>
            <a:endParaRPr lang="en-US" altLang="zh-CN" b="1" dirty="0">
              <a:sym typeface="微软雅黑" panose="020B0503020204020204" pitchFamily="34" charset="-122"/>
            </a:endParaRPr>
          </a:p>
          <a:p>
            <a:endParaRPr lang="en-US" altLang="zh-CN" dirty="0">
              <a:sym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微软雅黑" panose="020B0503020204020204" pitchFamily="34" charset="-122"/>
              </a:rPr>
              <a:t>理论</a:t>
            </a:r>
            <a:r>
              <a:rPr lang="zh-CN" altLang="en-US" b="1" dirty="0">
                <a:sym typeface="微软雅黑" panose="020B0503020204020204" pitchFamily="34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重视对马克思主义基本理论的学习，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坚持了马克思主义的革命原则和正确方向</a:t>
            </a:r>
            <a:endParaRPr lang="en-US" altLang="zh-CN" b="1" dirty="0">
              <a:sym typeface="微软雅黑" panose="020B0503020204020204" pitchFamily="34" charset="-122"/>
            </a:endParaRPr>
          </a:p>
          <a:p>
            <a:endParaRPr lang="en-US" altLang="zh-CN" b="1" dirty="0">
              <a:sym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sym typeface="微软雅黑" panose="020B0503020204020204" pitchFamily="34" charset="-122"/>
              </a:rPr>
              <a:t>联系实际</a:t>
            </a:r>
            <a:r>
              <a:rPr lang="zh-CN" altLang="en-US" b="1" dirty="0">
                <a:sym typeface="微软雅黑" panose="020B0503020204020204" pitchFamily="34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注意从中国实际出发，初步形成了马克思主义应当与中国实际相结合的思想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758" y="0"/>
            <a:ext cx="4304242" cy="18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4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7957" y="1613892"/>
            <a:ext cx="10515600" cy="3686978"/>
          </a:xfrm>
        </p:spPr>
        <p:txBody>
          <a:bodyPr/>
          <a:lstStyle/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《共产党宣言》第一个中文全译本的译者是（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李大钊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陈独秀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毛泽东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陈望道</a:t>
            </a: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108691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7957" y="1613892"/>
            <a:ext cx="10515600" cy="3686978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《共产党宣言》第一个中文全译本的译者是（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李大钊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陈独秀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毛泽东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陈望道</a:t>
            </a: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3581806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7957" y="1613892"/>
            <a:ext cx="10515600" cy="3686978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以下不属于早期马克思主义思想运动的特点是（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重视对马克思主义基本理论的学习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注意从中国的实际出发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开始提出知识分子应当忠于民众，到民间去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走有中国特色的社会主义革命道路</a:t>
            </a: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3741554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7957" y="1613892"/>
            <a:ext cx="10515600" cy="3686978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以下不属于早期马克思主义思想运动的特点是（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重视对马克思主义基本理论的学习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注意从中国的实际出发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开始提出知识分子应当忠于民众，到民间去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走有中国特色的社会主义革命道路</a:t>
            </a: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3351625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115444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36551" y="305283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5986277" y="2672064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36498" y="3390694"/>
            <a:ext cx="2436689" cy="80271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共产党诞生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0" y="535161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236499" y="2542183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早期马克思主义思想运动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236497" y="4254126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反帝反封纲领制定与工农运动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8707244" y="2931300"/>
            <a:ext cx="250222" cy="1679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991522" y="2651474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早期活动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991522" y="3959356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中共一大召开</a:t>
            </a:r>
          </a:p>
        </p:txBody>
      </p:sp>
    </p:spTree>
    <p:extLst>
      <p:ext uri="{BB962C8B-B14F-4D97-AF65-F5344CB8AC3E}">
        <p14:creationId xmlns:p14="http://schemas.microsoft.com/office/powerpoint/2010/main" val="590867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6348" y="2353333"/>
            <a:ext cx="6108053" cy="310099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早期活动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1920年2月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“南陈北李，相约建党”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：陈独秀（上海）、李大钊（北京）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lvl="0">
              <a:lnSpc>
                <a:spcPct val="16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1920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李中主持成立共产党早期组织的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第一个产业工会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上海机器工会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6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6" name="组合 4"/>
          <p:cNvGrpSpPr/>
          <p:nvPr/>
        </p:nvGrpSpPr>
        <p:grpSpPr bwMode="auto">
          <a:xfrm>
            <a:off x="-2036001" y="1139688"/>
            <a:ext cx="6398401" cy="5283995"/>
            <a:chOff x="1595438" y="968375"/>
            <a:chExt cx="5953125" cy="4921250"/>
          </a:xfrm>
          <a:solidFill>
            <a:schemeClr val="bg1">
              <a:lumMod val="85000"/>
            </a:schemeClr>
          </a:solidFill>
        </p:grpSpPr>
        <p:sp>
          <p:nvSpPr>
            <p:cNvPr id="7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995" y="59982"/>
            <a:ext cx="4455919" cy="1832239"/>
          </a:xfrm>
          <a:prstGeom prst="rect">
            <a:avLst/>
          </a:prstGeom>
        </p:spPr>
      </p:pic>
      <p:pic>
        <p:nvPicPr>
          <p:cNvPr id="39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591" y="1880164"/>
            <a:ext cx="1519201" cy="484323"/>
          </a:xfrm>
          <a:prstGeom prst="rect">
            <a:avLst/>
          </a:prstGeom>
          <a:noFill/>
        </p:spPr>
      </p:pic>
      <p:sp>
        <p:nvSpPr>
          <p:cNvPr id="40" name="文本框 39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4.2.2.1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中国共产党的早期组织及其活动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603103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知识点详解见</a:t>
            </a:r>
            <a:endParaRPr kumimoji="1" lang="en-US" altLang="zh-CN" dirty="0"/>
          </a:p>
          <a:p>
            <a:r>
              <a:rPr kumimoji="1" lang="zh-CN" altLang="en-US" dirty="0"/>
              <a:t>尚德教材</a:t>
            </a:r>
            <a:r>
              <a:rPr kumimoji="1" lang="en-US" altLang="zh-CN" dirty="0"/>
              <a:t>71</a:t>
            </a:r>
            <a:r>
              <a:rPr kumimoji="1" lang="zh-CN" altLang="en-US" dirty="0"/>
              <a:t>页</a:t>
            </a:r>
          </a:p>
        </p:txBody>
      </p:sp>
      <p:sp>
        <p:nvSpPr>
          <p:cNvPr id="42" name="五边形 41"/>
          <p:cNvSpPr/>
          <p:nvPr/>
        </p:nvSpPr>
        <p:spPr>
          <a:xfrm>
            <a:off x="10603103" y="6211669"/>
            <a:ext cx="1657577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内容占位符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31" y="1510354"/>
            <a:ext cx="2569591" cy="17216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754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608" y="2517579"/>
            <a:ext cx="11449995" cy="125732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1921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年7月23日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，中国共产党第一次全国代表大会在上海召开，宣告中国共产党的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成立。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696" y="1827374"/>
            <a:ext cx="1519201" cy="484323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145" y="39159"/>
            <a:ext cx="4348855" cy="1788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4.2.2.3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中国共产党成立的历史特点和意义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603103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知识点详解见</a:t>
            </a:r>
            <a:endParaRPr kumimoji="1" lang="en-US" altLang="zh-CN" dirty="0"/>
          </a:p>
          <a:p>
            <a:r>
              <a:rPr kumimoji="1" lang="zh-CN" altLang="en-US" dirty="0"/>
              <a:t>尚德教材</a:t>
            </a:r>
            <a:r>
              <a:rPr kumimoji="1" lang="en-US" altLang="zh-CN" dirty="0"/>
              <a:t>71</a:t>
            </a:r>
            <a:r>
              <a:rPr kumimoji="1" lang="zh-CN" altLang="en-US" dirty="0"/>
              <a:t>页</a:t>
            </a:r>
          </a:p>
        </p:txBody>
      </p:sp>
      <p:sp>
        <p:nvSpPr>
          <p:cNvPr id="10" name="五边形 9"/>
          <p:cNvSpPr/>
          <p:nvPr/>
        </p:nvSpPr>
        <p:spPr>
          <a:xfrm>
            <a:off x="10603103" y="6211669"/>
            <a:ext cx="1657577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Picture 2" descr="https://ss1.bdstatic.com/70cFvXSh_Q1YnxGkpoWK1HF6hhy/it/u=621207785,3319901276&amp;fm=27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53" y="3630566"/>
            <a:ext cx="4600853" cy="263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1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5" y="539747"/>
            <a:ext cx="250223" cy="59622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70608" y="141832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470608" y="492717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4668657" y="616893"/>
            <a:ext cx="167532" cy="26180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627311" y="4178203"/>
            <a:ext cx="250223" cy="267979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836189" y="738769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836189" y="2647937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836189" y="4335293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836189" y="4983081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845549" y="5636598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856862" y="6310156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新时代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6784014" y="166255"/>
            <a:ext cx="250223" cy="168024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>
            <a:off x="6784014" y="1925896"/>
            <a:ext cx="201508" cy="20978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034237" y="166255"/>
            <a:ext cx="3497526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第一章：反对外国侵略的斗争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061239" y="750726"/>
            <a:ext cx="3470524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第二章：对国家出路的早期探索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50233" y="1380840"/>
            <a:ext cx="348153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第三章：辛亥革命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034237" y="1936573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第四章：开天辟地的大事变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034237" y="2542333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第五章：中国革命的新道路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034237" y="3119367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第六章：中华民族的抗日战争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034237" y="3680998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第七章：为创建新中国而奋斗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034235" y="4330345"/>
            <a:ext cx="4397703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社会主义基本制度的全面确立 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7036493" y="5011463"/>
            <a:ext cx="4411442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社会主义建设在探索中曲折发展 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7034237" y="5626613"/>
            <a:ext cx="4380777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第十章：改革开放与</a:t>
            </a:r>
            <a:r>
              <a:rPr lang="zh-CN" altLang="en-US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现代化建设新时期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34235" y="6310157"/>
            <a:ext cx="4380779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第十一章：中国特色</a:t>
            </a:r>
            <a:r>
              <a:rPr lang="zh-CN" altLang="en-US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社会主义进入新时代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线连接符 27"/>
          <p:cNvCxnSpPr>
            <a:stCxn id="24" idx="1"/>
            <a:endCxn id="10" idx="3"/>
          </p:cNvCxnSpPr>
          <p:nvPr/>
        </p:nvCxnSpPr>
        <p:spPr>
          <a:xfrm flipH="1">
            <a:off x="6733309" y="4578948"/>
            <a:ext cx="300926" cy="49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5" idx="1"/>
          </p:cNvCxnSpPr>
          <p:nvPr/>
        </p:nvCxnSpPr>
        <p:spPr>
          <a:xfrm flipH="1">
            <a:off x="6738091" y="5260066"/>
            <a:ext cx="2984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stCxn id="26" idx="1"/>
          </p:cNvCxnSpPr>
          <p:nvPr/>
        </p:nvCxnSpPr>
        <p:spPr>
          <a:xfrm flipH="1" flipV="1">
            <a:off x="6738091" y="5866597"/>
            <a:ext cx="296146" cy="86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H="1" flipV="1">
            <a:off x="6753982" y="6558758"/>
            <a:ext cx="280253" cy="29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1484724"/>
            <a:ext cx="11449995" cy="54047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中国共产党成立的历史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意义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ym typeface="Arial" panose="020B0604020202020204" pitchFamily="34" charset="0"/>
              </a:rPr>
              <a:t>（</a:t>
            </a:r>
            <a:r>
              <a:rPr lang="en-US" altLang="zh-CN" dirty="0">
                <a:sym typeface="Arial" panose="020B0604020202020204" pitchFamily="34" charset="0"/>
              </a:rPr>
              <a:t>1</a:t>
            </a:r>
            <a:r>
              <a:rPr lang="zh-CN" altLang="en-US" dirty="0"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sym typeface="Arial" panose="020B0604020202020204" pitchFamily="34" charset="0"/>
              </a:rPr>
              <a:t>领导</a:t>
            </a:r>
            <a:r>
              <a:rPr lang="zh-CN" altLang="en-US" dirty="0">
                <a:sym typeface="Arial" panose="020B0604020202020204" pitchFamily="34" charset="0"/>
              </a:rPr>
              <a:t>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dirty="0"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ym typeface="Arial" panose="020B0604020202020204" pitchFamily="34" charset="0"/>
              </a:rPr>
              <a:t>（</a:t>
            </a:r>
            <a:r>
              <a:rPr lang="en-US" altLang="zh-CN" dirty="0">
                <a:sym typeface="Arial" panose="020B0604020202020204" pitchFamily="34" charset="0"/>
              </a:rPr>
              <a:t>2</a:t>
            </a:r>
            <a:r>
              <a:rPr lang="zh-CN" altLang="en-US" dirty="0"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sym typeface="Arial" panose="020B0604020202020204" pitchFamily="34" charset="0"/>
              </a:rPr>
              <a:t>思想</a:t>
            </a:r>
            <a:r>
              <a:rPr lang="zh-CN" altLang="en-US" dirty="0">
                <a:sym typeface="Arial" panose="020B0604020202020204" pitchFamily="34" charset="0"/>
              </a:rPr>
              <a:t>：</a:t>
            </a:r>
            <a:endParaRPr lang="en-US" altLang="zh-CN" dirty="0"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ym typeface="Arial" panose="020B0604020202020204" pitchFamily="34" charset="0"/>
              </a:rPr>
              <a:t>（</a:t>
            </a:r>
            <a:r>
              <a:rPr lang="en-US" altLang="zh-CN" dirty="0">
                <a:sym typeface="Arial" panose="020B0604020202020204" pitchFamily="34" charset="0"/>
              </a:rPr>
              <a:t>3</a:t>
            </a:r>
            <a:r>
              <a:rPr lang="zh-CN" altLang="en-US" dirty="0"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sym typeface="Arial" panose="020B0604020202020204" pitchFamily="34" charset="0"/>
              </a:rPr>
              <a:t>世界</a:t>
            </a:r>
            <a:r>
              <a:rPr lang="zh-CN" altLang="en-US" dirty="0">
                <a:sym typeface="Arial" panose="020B0604020202020204" pitchFamily="34" charset="0"/>
              </a:rPr>
              <a:t>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68" y="1574399"/>
            <a:ext cx="1674234" cy="505950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145" y="39159"/>
            <a:ext cx="4348855" cy="17882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90372F0-C6B1-6943-AA5D-70FCDDC27597}"/>
              </a:ext>
            </a:extLst>
          </p:cNvPr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4.2.2.3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中国共产党成立的历史特点和意义</a:t>
            </a:r>
          </a:p>
        </p:txBody>
      </p:sp>
    </p:spTree>
    <p:extLst>
      <p:ext uri="{BB962C8B-B14F-4D97-AF65-F5344CB8AC3E}">
        <p14:creationId xmlns:p14="http://schemas.microsoft.com/office/powerpoint/2010/main" val="2338643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1589196"/>
            <a:ext cx="11449995" cy="54047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中国共产党成立的历史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意义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ym typeface="Arial" panose="020B0604020202020204" pitchFamily="34" charset="0"/>
              </a:rPr>
              <a:t>（</a:t>
            </a:r>
            <a:r>
              <a:rPr lang="en-US" altLang="zh-CN" dirty="0">
                <a:sym typeface="Arial" panose="020B0604020202020204" pitchFamily="34" charset="0"/>
              </a:rPr>
              <a:t>1</a:t>
            </a:r>
            <a:r>
              <a:rPr lang="zh-CN" altLang="en-US" dirty="0"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sym typeface="Arial" panose="020B0604020202020204" pitchFamily="34" charset="0"/>
              </a:rPr>
              <a:t>领导</a:t>
            </a:r>
            <a:r>
              <a:rPr lang="zh-CN" altLang="en-US" dirty="0">
                <a:sym typeface="Arial" panose="020B0604020202020204" pitchFamily="34" charset="0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它标志着中国革命终于有了一个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坚强的领导核心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。</a:t>
            </a:r>
          </a:p>
          <a:p>
            <a:pPr>
              <a:spcBef>
                <a:spcPct val="0"/>
              </a:spcBef>
            </a:pPr>
            <a:endParaRPr lang="zh-CN" altLang="en-US" dirty="0"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ym typeface="Arial" panose="020B0604020202020204" pitchFamily="34" charset="0"/>
              </a:rPr>
              <a:t>（</a:t>
            </a:r>
            <a:r>
              <a:rPr lang="en-US" altLang="zh-CN" dirty="0">
                <a:sym typeface="Arial" panose="020B0604020202020204" pitchFamily="34" charset="0"/>
              </a:rPr>
              <a:t>2</a:t>
            </a:r>
            <a:r>
              <a:rPr lang="zh-CN" altLang="en-US" dirty="0"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sym typeface="Arial" panose="020B0604020202020204" pitchFamily="34" charset="0"/>
              </a:rPr>
              <a:t>思想</a:t>
            </a:r>
            <a:r>
              <a:rPr lang="zh-CN" altLang="en-US" dirty="0">
                <a:sym typeface="Arial" panose="020B0604020202020204" pitchFamily="34" charset="0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中国革命从此有了一个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科学的指导思想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。</a:t>
            </a:r>
          </a:p>
          <a:p>
            <a:pPr>
              <a:spcBef>
                <a:spcPct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ym typeface="Arial" panose="020B0604020202020204" pitchFamily="34" charset="0"/>
              </a:rPr>
              <a:t>（</a:t>
            </a:r>
            <a:r>
              <a:rPr lang="en-US" altLang="zh-CN" dirty="0">
                <a:sym typeface="Arial" panose="020B0604020202020204" pitchFamily="34" charset="0"/>
              </a:rPr>
              <a:t>3</a:t>
            </a:r>
            <a:r>
              <a:rPr lang="zh-CN" altLang="en-US" dirty="0"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sym typeface="Arial" panose="020B0604020202020204" pitchFamily="34" charset="0"/>
              </a:rPr>
              <a:t>世界</a:t>
            </a:r>
            <a:r>
              <a:rPr lang="zh-CN" altLang="en-US" dirty="0">
                <a:sym typeface="Arial" panose="020B0604020202020204" pitchFamily="34" charset="0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沟通中国革命与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世界革命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的联系，同世界无产阶级社会革命运动相联结成为其一部分。</a:t>
            </a:r>
            <a:endParaRPr lang="zh-CN" altLang="en-US" b="1" u="sng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7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80" y="1654924"/>
            <a:ext cx="1674234" cy="505950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145" y="39159"/>
            <a:ext cx="4348855" cy="178821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9125895" y="2826145"/>
            <a:ext cx="2743200" cy="8746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领导思想世界级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EFAC428D-2CA4-114B-B165-3560E027288E}"/>
              </a:ext>
            </a:extLst>
          </p:cNvPr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4.2.2.3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中国共产党成立的历史特点和意义</a:t>
            </a:r>
          </a:p>
        </p:txBody>
      </p:sp>
    </p:spTree>
    <p:extLst>
      <p:ext uri="{BB962C8B-B14F-4D97-AF65-F5344CB8AC3E}">
        <p14:creationId xmlns:p14="http://schemas.microsoft.com/office/powerpoint/2010/main" val="1567051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39" y="2096068"/>
            <a:ext cx="2160000" cy="1447200"/>
          </a:xfrm>
          <a:prstGeom prst="ellipse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V="1">
            <a:off x="503725" y="3795957"/>
            <a:ext cx="11071654" cy="37070"/>
          </a:xfrm>
          <a:prstGeom prst="line">
            <a:avLst/>
          </a:prstGeom>
          <a:ln w="38100">
            <a:solidFill>
              <a:srgbClr val="C23C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17105" y="2063318"/>
            <a:ext cx="2160000" cy="2002653"/>
            <a:chOff x="617105" y="2063318"/>
            <a:chExt cx="2160000" cy="200265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05" y="2063318"/>
              <a:ext cx="2160000" cy="1512700"/>
            </a:xfrm>
            <a:prstGeom prst="ellipse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431435" y="3669302"/>
              <a:ext cx="531340" cy="396669"/>
              <a:chOff x="1222102" y="2999023"/>
              <a:chExt cx="531340" cy="396669"/>
            </a:xfrm>
          </p:grpSpPr>
          <p:sp>
            <p:nvSpPr>
              <p:cNvPr id="11" name="等腰三角形 10"/>
              <p:cNvSpPr/>
              <p:nvPr/>
            </p:nvSpPr>
            <p:spPr>
              <a:xfrm rot="10800000">
                <a:off x="1222102" y="3015047"/>
                <a:ext cx="531340" cy="380645"/>
              </a:xfrm>
              <a:prstGeom prst="triangle">
                <a:avLst/>
              </a:prstGeom>
              <a:solidFill>
                <a:srgbClr val="C23C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344143" y="2999023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prstClr val="white"/>
                    </a:solidFill>
                    <a:latin typeface="汉仪丫丫体简" panose="02010604000101010101" pitchFamily="2" charset="-122"/>
                    <a:ea typeface="汉仪丫丫体简" panose="02010604000101010101" pitchFamily="2" charset="-122"/>
                  </a:rPr>
                  <a:t>1</a:t>
                </a:r>
                <a:endParaRPr lang="zh-CN" altLang="en-US" sz="1600" dirty="0">
                  <a:solidFill>
                    <a:prstClr val="white"/>
                  </a:solidFill>
                  <a:latin typeface="汉仪丫丫体简" panose="02010604000101010101" pitchFamily="2" charset="-122"/>
                  <a:ea typeface="汉仪丫丫体简" panose="02010604000101010101" pitchFamily="2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3479872" y="2071055"/>
            <a:ext cx="2160000" cy="2002610"/>
            <a:chOff x="3479872" y="2071055"/>
            <a:chExt cx="2160000" cy="200261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7" r="26034"/>
            <a:stretch>
              <a:fillRect/>
            </a:stretch>
          </p:blipFill>
          <p:spPr>
            <a:xfrm>
              <a:off x="3479872" y="2071055"/>
              <a:ext cx="2160000" cy="1497227"/>
            </a:xfrm>
            <a:prstGeom prst="ellipse">
              <a:avLst/>
            </a:prstGeom>
            <a:solidFill>
              <a:srgbClr val="C23C0D"/>
            </a:solidFill>
            <a:ln>
              <a:solidFill>
                <a:schemeClr val="bg1"/>
              </a:solidFill>
            </a:ln>
          </p:spPr>
        </p:pic>
        <p:grpSp>
          <p:nvGrpSpPr>
            <p:cNvPr id="18" name="组合 17"/>
            <p:cNvGrpSpPr/>
            <p:nvPr/>
          </p:nvGrpSpPr>
          <p:grpSpPr>
            <a:xfrm>
              <a:off x="4294202" y="3662539"/>
              <a:ext cx="531340" cy="411126"/>
              <a:chOff x="5164093" y="2984566"/>
              <a:chExt cx="531340" cy="411126"/>
            </a:xfrm>
          </p:grpSpPr>
          <p:sp>
            <p:nvSpPr>
              <p:cNvPr id="12" name="等腰三角形 11"/>
              <p:cNvSpPr/>
              <p:nvPr/>
            </p:nvSpPr>
            <p:spPr>
              <a:xfrm rot="10800000">
                <a:off x="5164093" y="3015047"/>
                <a:ext cx="531340" cy="380645"/>
              </a:xfrm>
              <a:prstGeom prst="triangle">
                <a:avLst/>
              </a:prstGeom>
              <a:solidFill>
                <a:srgbClr val="C23C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sym typeface="+mn-ea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279722" y="2984566"/>
                <a:ext cx="300082" cy="3674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prstClr val="white"/>
                    </a:solidFill>
                    <a:sym typeface="+mn-ea"/>
                  </a:rPr>
                  <a:t>2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156969" y="3654428"/>
            <a:ext cx="531340" cy="426932"/>
            <a:chOff x="9295183" y="2968761"/>
            <a:chExt cx="531340" cy="426932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9295183" y="3015048"/>
              <a:ext cx="531340" cy="380645"/>
            </a:xfrm>
            <a:prstGeom prst="triangle">
              <a:avLst/>
            </a:prstGeom>
            <a:solidFill>
              <a:srgbClr val="C23C0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10812" y="2968761"/>
              <a:ext cx="300082" cy="368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>
                  <a:solidFill>
                    <a:prstClr val="white"/>
                  </a:solidFill>
                  <a:sym typeface="+mn-ea"/>
                </a:rPr>
                <a:t>3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205407" y="2122894"/>
            <a:ext cx="2160000" cy="1958466"/>
            <a:chOff x="9205407" y="2122894"/>
            <a:chExt cx="2160000" cy="195846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5407" y="2122894"/>
              <a:ext cx="2160000" cy="1393548"/>
            </a:xfrm>
            <a:prstGeom prst="ellipse">
              <a:avLst/>
            </a:prstGeom>
            <a:solidFill>
              <a:srgbClr val="C23C0D"/>
            </a:solidFill>
            <a:ln>
              <a:solidFill>
                <a:schemeClr val="bg1"/>
              </a:solidFill>
            </a:ln>
          </p:spPr>
        </p:pic>
        <p:grpSp>
          <p:nvGrpSpPr>
            <p:cNvPr id="20" name="组合 19"/>
            <p:cNvGrpSpPr/>
            <p:nvPr/>
          </p:nvGrpSpPr>
          <p:grpSpPr>
            <a:xfrm>
              <a:off x="10019737" y="3654818"/>
              <a:ext cx="531340" cy="426542"/>
              <a:chOff x="9295183" y="2969151"/>
              <a:chExt cx="531340" cy="426542"/>
            </a:xfrm>
          </p:grpSpPr>
          <p:sp>
            <p:nvSpPr>
              <p:cNvPr id="21" name="等腰三角形 20"/>
              <p:cNvSpPr/>
              <p:nvPr/>
            </p:nvSpPr>
            <p:spPr>
              <a:xfrm rot="10800000">
                <a:off x="9295183" y="3015048"/>
                <a:ext cx="531340" cy="380645"/>
              </a:xfrm>
              <a:prstGeom prst="triangle">
                <a:avLst/>
              </a:prstGeom>
              <a:solidFill>
                <a:srgbClr val="C23C0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  <a:sym typeface="+mn-ea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9394782" y="2969151"/>
                <a:ext cx="332143" cy="36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prstClr val="white"/>
                    </a:solidFill>
                    <a:sym typeface="+mn-ea"/>
                  </a:rPr>
                  <a:t>4</a:t>
                </a:r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903939" y="4259997"/>
            <a:ext cx="1586332" cy="13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第一步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时代背景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新文化运动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34627" y="4272647"/>
            <a:ext cx="1650489" cy="13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第二步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群众基础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五四运动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096000" y="4259997"/>
            <a:ext cx="2653278" cy="13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第三步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组织基础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南陈北李，相约建党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258825" y="4250919"/>
            <a:ext cx="2053163" cy="13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第四步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会议召开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中共一大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</p:spTree>
    <p:extLst>
      <p:ext uri="{BB962C8B-B14F-4D97-AF65-F5344CB8AC3E}">
        <p14:creationId xmlns:p14="http://schemas.microsoft.com/office/powerpoint/2010/main" val="302231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1452" y="1521126"/>
            <a:ext cx="10515600" cy="4987141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1.1920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月，中国共产党早期组织领导建立的第一个产业工会是（     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上海机器工会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上海印刷工会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上海纺织工会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中华全国总工会</a:t>
            </a: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2125799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1452" y="1521126"/>
            <a:ext cx="10515600" cy="4987141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1.1920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月，中国共产党早期组织领导建立的第一个产业工会是（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上海机器工会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上海印刷工会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上海纺织工会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中华全国总工会</a:t>
            </a: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2923577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1452" y="1521126"/>
            <a:ext cx="10515600" cy="4987141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2.1920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年，陈独秀等人建立的中国共产党早期组织是（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上海共产主义小组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北京共产主义小组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武汉共产主义小组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广州共产主义小组</a:t>
            </a:r>
          </a:p>
          <a:p>
            <a:endParaRPr kumimoji="1" lang="zh-CN" altLang="en-US" sz="2400" dirty="0"/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1438872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1452" y="1521126"/>
            <a:ext cx="10515600" cy="4987141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2.1920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年，陈独秀等人建立的中国共产党早期组织是（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上海共产主义小组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北京共产主义小组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武汉共产主义小组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广州共产主义小组</a:t>
            </a:r>
          </a:p>
          <a:p>
            <a:endParaRPr kumimoji="1" lang="zh-CN" altLang="en-US" sz="2400" dirty="0"/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792782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8444" y="1335596"/>
            <a:ext cx="10515600" cy="4987141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下列关于中国共产党成立的历史意义的相关表述，错误的是（     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它标志着中国革命终于有了一个坚强的领导核心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中国革命从此有了一个科学的指导思想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它是马克思主义和资产阶级革命运动相结合的产物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沟通了中国革命与世界革命的联系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3135233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8444" y="1335596"/>
            <a:ext cx="10515600" cy="4987141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下列关于中国共产党成立的历史意义的相关表述，错误的是（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它标志着中国革命终于有了一个坚强的领导核心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中国革命从此有了一个科学的指导思想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它是马克思主义和资产阶级革命运动相结合的产物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沟通了中国革命与世界革命的联系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2679974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115444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36551" y="305283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5986277" y="2672064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36498" y="3390694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共产党诞生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436550" y="535161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236499" y="2542183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早期马克思主义思想运动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6236497" y="4254126"/>
            <a:ext cx="2436689" cy="80271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反帝反封纲领制定与工农运动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8741299" y="3815707"/>
            <a:ext cx="250222" cy="167955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991522" y="3640087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中国二大召开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991522" y="4762071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工农运动开展</a:t>
            </a:r>
          </a:p>
        </p:txBody>
      </p:sp>
    </p:spTree>
    <p:extLst>
      <p:ext uri="{BB962C8B-B14F-4D97-AF65-F5344CB8AC3E}">
        <p14:creationId xmlns:p14="http://schemas.microsoft.com/office/powerpoint/2010/main" val="312524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33403" y="2986219"/>
            <a:ext cx="88008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4800" dirty="0" smtClean="0">
                <a:latin typeface="华文新魏" pitchFamily="2" charset="-122"/>
                <a:ea typeface="华文新魏" pitchFamily="2" charset="-122"/>
                <a:sym typeface="Palatino Linotype" panose="02040502050505030304" pitchFamily="18" charset="0"/>
              </a:rPr>
              <a:t>上节课知识点复习</a:t>
            </a:r>
            <a:endParaRPr lang="zh-CN" altLang="en-US" sz="4800" dirty="0">
              <a:solidFill>
                <a:srgbClr val="CC3300"/>
              </a:solidFill>
              <a:latin typeface="华文新魏" pitchFamily="2" charset="-122"/>
              <a:ea typeface="华文新魏" pitchFamily="2" charset="-122"/>
              <a:sym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465" y="1713878"/>
            <a:ext cx="11292281" cy="377252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中共二大召开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     1922年</a:t>
            </a: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7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 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中共二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大在上海召开，大会明确提出了彻底的反帝反封建的革命纲领。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                      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分清敌友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470" y="1854191"/>
            <a:ext cx="1690865" cy="539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166318"/>
            <a:ext cx="4475587" cy="1687873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404577" y="3763617"/>
            <a:ext cx="857028" cy="72887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28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6978" y="86979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中国共产党成立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5718156" y="1672683"/>
            <a:ext cx="702527" cy="0"/>
          </a:xfrm>
          <a:prstGeom prst="line">
            <a:avLst/>
          </a:prstGeom>
          <a:ln w="38100">
            <a:solidFill>
              <a:srgbClr val="E72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088280" y="1806765"/>
            <a:ext cx="2899826" cy="4483865"/>
            <a:chOff x="1418786" y="2278330"/>
            <a:chExt cx="1933575" cy="2174145"/>
          </a:xfrm>
        </p:grpSpPr>
        <p:sp>
          <p:nvSpPr>
            <p:cNvPr id="26" name="MH_Text_1"/>
            <p:cNvSpPr/>
            <p:nvPr>
              <p:custDataLst>
                <p:tags r:id="rId11"/>
              </p:custDataLst>
            </p:nvPr>
          </p:nvSpPr>
          <p:spPr>
            <a:xfrm>
              <a:off x="1418786" y="2278331"/>
              <a:ext cx="1933575" cy="20288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EAEAEA"/>
              </a:solidFill>
            </a:ln>
            <a:effectLst>
              <a:outerShdw blurRad="63500" sx="102000" sy="102000" algn="ctr" rotWithShape="0">
                <a:schemeClr val="accent1"/>
              </a:outerShdw>
            </a:effectLst>
          </p:spPr>
          <p:txBody>
            <a:bodyPr tIns="432000" bIns="144000" anchor="ctr">
              <a:norm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1920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 </a:t>
              </a:r>
              <a:endPara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“南陈北李，相约建党”：陈独秀（上海）、李大钊（北京）。</a:t>
              </a:r>
              <a:endPara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1920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成立共产党早期组织的第一个产业工会</a:t>
              </a:r>
              <a:r>
                <a:rPr lang="en-US" altLang="zh-CN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上海机器工会。</a:t>
              </a:r>
            </a:p>
          </p:txBody>
        </p:sp>
        <p:sp>
          <p:nvSpPr>
            <p:cNvPr id="27" name="MH_Other_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810897" y="4196065"/>
              <a:ext cx="1150938" cy="256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建党前</a:t>
              </a:r>
            </a:p>
          </p:txBody>
        </p:sp>
        <p:sp>
          <p:nvSpPr>
            <p:cNvPr id="32" name="MH_SubTitle_1"/>
            <p:cNvSpPr txBox="1"/>
            <p:nvPr>
              <p:custDataLst>
                <p:tags r:id="rId13"/>
              </p:custDataLst>
            </p:nvPr>
          </p:nvSpPr>
          <p:spPr>
            <a:xfrm>
              <a:off x="1418786" y="2278330"/>
              <a:ext cx="1933575" cy="256410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05266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早期活动</a:t>
              </a:r>
            </a:p>
          </p:txBody>
        </p:sp>
        <p:cxnSp>
          <p:nvCxnSpPr>
            <p:cNvPr id="33" name="MH_Other_2"/>
            <p:cNvCxnSpPr/>
            <p:nvPr>
              <p:custDataLst>
                <p:tags r:id="rId14"/>
              </p:custDataLst>
            </p:nvPr>
          </p:nvCxnSpPr>
          <p:spPr>
            <a:xfrm>
              <a:off x="1499747" y="2523867"/>
              <a:ext cx="1771650" cy="0"/>
            </a:xfrm>
            <a:prstGeom prst="line">
              <a:avLst/>
            </a:prstGeom>
            <a:ln w="1905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MH_Other_3"/>
            <p:cNvCxnSpPr/>
            <p:nvPr>
              <p:custDataLst>
                <p:tags r:id="rId15"/>
              </p:custDataLst>
            </p:nvPr>
          </p:nvCxnSpPr>
          <p:spPr>
            <a:xfrm>
              <a:off x="2137922" y="2523867"/>
              <a:ext cx="4953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665225" y="1806765"/>
            <a:ext cx="2899826" cy="4483865"/>
            <a:chOff x="1418786" y="2278330"/>
            <a:chExt cx="1933575" cy="2174145"/>
          </a:xfrm>
        </p:grpSpPr>
        <p:sp>
          <p:nvSpPr>
            <p:cNvPr id="36" name="MH_Text_1"/>
            <p:cNvSpPr/>
            <p:nvPr>
              <p:custDataLst>
                <p:tags r:id="rId6"/>
              </p:custDataLst>
            </p:nvPr>
          </p:nvSpPr>
          <p:spPr>
            <a:xfrm>
              <a:off x="1418786" y="2278331"/>
              <a:ext cx="1933575" cy="20288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EAEAEA"/>
              </a:solidFill>
            </a:ln>
            <a:effectLst>
              <a:outerShdw blurRad="63500" sx="102000" sy="102000" algn="ctr" rotWithShape="0">
                <a:schemeClr val="accent1"/>
              </a:outerShdw>
            </a:effectLst>
          </p:spPr>
          <p:txBody>
            <a:bodyPr tIns="432000" bIns="144000" anchor="ctr">
              <a:norm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1921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日，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中国共产党第一次全国代表大会在上海召开，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宣告中国共产党的成立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37" name="MH_Other_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810897" y="4196065"/>
              <a:ext cx="1150938" cy="256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建党</a:t>
              </a:r>
            </a:p>
          </p:txBody>
        </p:sp>
        <p:sp>
          <p:nvSpPr>
            <p:cNvPr id="38" name="MH_SubTitle_1"/>
            <p:cNvSpPr txBox="1"/>
            <p:nvPr>
              <p:custDataLst>
                <p:tags r:id="rId8"/>
              </p:custDataLst>
            </p:nvPr>
          </p:nvSpPr>
          <p:spPr>
            <a:xfrm>
              <a:off x="1418786" y="2278330"/>
              <a:ext cx="1933575" cy="256410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05266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中共一大</a:t>
              </a:r>
            </a:p>
          </p:txBody>
        </p:sp>
        <p:cxnSp>
          <p:nvCxnSpPr>
            <p:cNvPr id="39" name="MH_Other_2"/>
            <p:cNvCxnSpPr/>
            <p:nvPr>
              <p:custDataLst>
                <p:tags r:id="rId9"/>
              </p:custDataLst>
            </p:nvPr>
          </p:nvCxnSpPr>
          <p:spPr>
            <a:xfrm>
              <a:off x="1499747" y="2523867"/>
              <a:ext cx="1771650" cy="0"/>
            </a:xfrm>
            <a:prstGeom prst="line">
              <a:avLst/>
            </a:prstGeom>
            <a:ln w="1905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MH_Other_3"/>
            <p:cNvCxnSpPr/>
            <p:nvPr>
              <p:custDataLst>
                <p:tags r:id="rId10"/>
              </p:custDataLst>
            </p:nvPr>
          </p:nvCxnSpPr>
          <p:spPr>
            <a:xfrm>
              <a:off x="2137922" y="2523867"/>
              <a:ext cx="4953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8242170" y="1806765"/>
            <a:ext cx="2899826" cy="4483865"/>
            <a:chOff x="1418786" y="2278330"/>
            <a:chExt cx="1933575" cy="2174145"/>
          </a:xfrm>
        </p:grpSpPr>
        <p:sp>
          <p:nvSpPr>
            <p:cNvPr id="42" name="MH_Text_1"/>
            <p:cNvSpPr/>
            <p:nvPr>
              <p:custDataLst>
                <p:tags r:id="rId1"/>
              </p:custDataLst>
            </p:nvPr>
          </p:nvSpPr>
          <p:spPr>
            <a:xfrm>
              <a:off x="1418786" y="2278331"/>
              <a:ext cx="1933575" cy="20288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EAEAEA"/>
              </a:solidFill>
            </a:ln>
            <a:effectLst>
              <a:outerShdw blurRad="63500" sx="102000" sy="102000" algn="ctr" rotWithShape="0">
                <a:schemeClr val="accent1"/>
              </a:outerShdw>
            </a:effectLst>
          </p:spPr>
          <p:txBody>
            <a:bodyPr tIns="432000" bIns="144000" anchor="ctr">
              <a:norm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1922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 ，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中共二大在上海召开。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第一次明确提出反帝反封建的民主革命纲领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，解决分清敌友这个革命的首要问题。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MH_Other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810897" y="4196065"/>
              <a:ext cx="1150938" cy="256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纲领</a:t>
              </a:r>
            </a:p>
          </p:txBody>
        </p:sp>
        <p:sp>
          <p:nvSpPr>
            <p:cNvPr id="44" name="MH_SubTitle_1"/>
            <p:cNvSpPr txBox="1"/>
            <p:nvPr>
              <p:custDataLst>
                <p:tags r:id="rId3"/>
              </p:custDataLst>
            </p:nvPr>
          </p:nvSpPr>
          <p:spPr>
            <a:xfrm>
              <a:off x="1418786" y="2278330"/>
              <a:ext cx="1933575" cy="256410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05266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中共二大</a:t>
              </a:r>
            </a:p>
          </p:txBody>
        </p:sp>
        <p:cxnSp>
          <p:nvCxnSpPr>
            <p:cNvPr id="45" name="MH_Other_2"/>
            <p:cNvCxnSpPr/>
            <p:nvPr>
              <p:custDataLst>
                <p:tags r:id="rId4"/>
              </p:custDataLst>
            </p:nvPr>
          </p:nvCxnSpPr>
          <p:spPr>
            <a:xfrm>
              <a:off x="1499747" y="2523867"/>
              <a:ext cx="1771650" cy="0"/>
            </a:xfrm>
            <a:prstGeom prst="line">
              <a:avLst/>
            </a:prstGeom>
            <a:ln w="1905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MH_Other_3"/>
            <p:cNvCxnSpPr/>
            <p:nvPr>
              <p:custDataLst>
                <p:tags r:id="rId5"/>
              </p:custDataLst>
            </p:nvPr>
          </p:nvCxnSpPr>
          <p:spPr>
            <a:xfrm>
              <a:off x="2137922" y="2523867"/>
              <a:ext cx="4953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435782" y="29320"/>
            <a:ext cx="515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4.2.3.1</a:t>
            </a:r>
            <a:r>
              <a:rPr lang="zh-CN" altLang="en-US" dirty="0">
                <a:solidFill>
                  <a:schemeClr val="bg1"/>
                </a:solidFill>
              </a:rPr>
              <a:t>反帝反封建革命纲领的制定</a:t>
            </a:r>
          </a:p>
        </p:txBody>
      </p:sp>
    </p:spTree>
    <p:extLst>
      <p:ext uri="{BB962C8B-B14F-4D97-AF65-F5344CB8AC3E}">
        <p14:creationId xmlns:p14="http://schemas.microsoft.com/office/powerpoint/2010/main" val="12119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第二节 马克思主义传播与中国共产党的诞生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6210" y="1736036"/>
            <a:ext cx="11736070" cy="4465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工人运动方面：</a:t>
            </a:r>
          </a:p>
          <a:p>
            <a:pPr marL="285750" lvl="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香港海员罢工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——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中国第一个工人运动的高潮的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起点</a:t>
            </a:r>
            <a:endParaRPr lang="zh-CN" altLang="en-US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 marL="285750" lvl="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京汉铁路工人罢工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——中国工人运动第一次高潮的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终点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285750" lvl="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农民运动方面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1921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9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月，沈定一等在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浙江省萧山县衙前村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成立了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第一个农民协会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，反抗地主压迫与剥削的斗争。</a:t>
            </a:r>
          </a:p>
          <a:p>
            <a:pPr marL="285750" lvl="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15891" y="1382152"/>
            <a:ext cx="2779690" cy="6884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水</a:t>
            </a:r>
            <a:r>
              <a:rPr kumimoji="1"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里来</a:t>
            </a:r>
            <a:r>
              <a:rPr kumimoji="1"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火</a:t>
            </a:r>
            <a:r>
              <a:rPr kumimoji="1"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里去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662" y="26005"/>
            <a:ext cx="4534338" cy="1710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4.2.3.2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发动工农群众开展革命斗争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603103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知识点详解见</a:t>
            </a:r>
            <a:endParaRPr kumimoji="1" lang="en-US" altLang="zh-CN" dirty="0"/>
          </a:p>
          <a:p>
            <a:r>
              <a:rPr kumimoji="1" lang="zh-CN" altLang="en-US" dirty="0"/>
              <a:t>尚德教材</a:t>
            </a:r>
            <a:r>
              <a:rPr kumimoji="1" lang="en-US" altLang="zh-CN" dirty="0"/>
              <a:t>74</a:t>
            </a:r>
            <a:r>
              <a:rPr kumimoji="1" lang="zh-CN" altLang="en-US" dirty="0"/>
              <a:t>页</a:t>
            </a:r>
          </a:p>
        </p:txBody>
      </p:sp>
      <p:sp>
        <p:nvSpPr>
          <p:cNvPr id="9" name="五边形 8"/>
          <p:cNvSpPr/>
          <p:nvPr/>
        </p:nvSpPr>
        <p:spPr>
          <a:xfrm>
            <a:off x="10603103" y="6211669"/>
            <a:ext cx="1657577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62" y="2033518"/>
            <a:ext cx="3786414" cy="25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05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5840"/>
            <a:ext cx="10515600" cy="399177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中国共产党第一次明确提出反帝反封建民主革命纲领的会议是（　 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．中共一大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．中共二大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．中共三大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．中共四大 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1288938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5840"/>
            <a:ext cx="10515600" cy="399177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中国共产党第一次明确提出反帝反封建民主革命纲领的会议是（　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．中共一大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．中共二大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．中共三大 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．中共四大 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1326359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5840"/>
            <a:ext cx="10515600" cy="399177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下列不属于中国新民主主义革命的重要任务的是（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反对帝国主义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反对封建主义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反对民族资本主义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反对官僚资本主义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2220207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5840"/>
            <a:ext cx="10515600" cy="399177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下列不属于中国新民主主义革命的重要任务的是（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反对帝国主义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反对封建主义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反对民族资本主义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反对官僚资本主义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758415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3.1921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月沈定一等在浙江省萧山县衙前村成立了第一个（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工农革命军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总农会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农民协会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贫农团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3415129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3.1921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9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月沈定一等在浙江省萧山县衙前村成立了第一个（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工农革命军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总农会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农民协会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贫农团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  <p:extLst>
      <p:ext uri="{BB962C8B-B14F-4D97-AF65-F5344CB8AC3E}">
        <p14:creationId xmlns:p14="http://schemas.microsoft.com/office/powerpoint/2010/main" val="2822055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278296"/>
            <a:ext cx="216164" cy="622372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389664" y="40270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23720" y="283654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6041560" y="4477715"/>
            <a:ext cx="194938" cy="232741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0" y="5229451"/>
            <a:ext cx="3583783" cy="106135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36497" y="4379471"/>
            <a:ext cx="2791235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国共合作形成与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国民革命兴起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247111" y="5223893"/>
            <a:ext cx="2791234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北伐战争顺利开展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47111" y="6055285"/>
            <a:ext cx="2812462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国共合作破裂与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国民革命失败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辛亥革命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5" y="1392459"/>
            <a:ext cx="262611" cy="359781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36551" y="1154448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举起近代民族民主革命的旗帜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482997" y="4389904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辛亥革命的胜利与失败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6099281" y="617012"/>
            <a:ext cx="135685" cy="190090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260410" y="463157"/>
            <a:ext cx="2417445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背景条件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260410" y="2149564"/>
            <a:ext cx="242585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革命活动宣传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6117036" y="4267198"/>
            <a:ext cx="143374" cy="182880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333596" y="4100442"/>
            <a:ext cx="1756558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胜利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394393" y="5786849"/>
            <a:ext cx="1756559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8740509" y="1579248"/>
            <a:ext cx="261056" cy="162189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001564" y="1589612"/>
            <a:ext cx="2461643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革命组织、政党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9001564" y="2201120"/>
            <a:ext cx="2461643" cy="4376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著书立说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9026519" y="2766455"/>
            <a:ext cx="2461643" cy="4522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辩论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059727" y="119807"/>
            <a:ext cx="1836898" cy="3407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内忧外患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9048647" y="525475"/>
            <a:ext cx="2699461" cy="3725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清末“新政”破产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9048647" y="1012437"/>
            <a:ext cx="2699461" cy="3800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资产阶级发展</a:t>
            </a:r>
          </a:p>
        </p:txBody>
      </p:sp>
      <p:sp>
        <p:nvSpPr>
          <p:cNvPr id="22" name="左大括号 21"/>
          <p:cNvSpPr/>
          <p:nvPr/>
        </p:nvSpPr>
        <p:spPr>
          <a:xfrm>
            <a:off x="8740509" y="149415"/>
            <a:ext cx="220040" cy="124304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/>
          <p:cNvSpPr/>
          <p:nvPr/>
        </p:nvSpPr>
        <p:spPr>
          <a:xfrm>
            <a:off x="8145026" y="3593073"/>
            <a:ext cx="318335" cy="1397196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463361" y="3389892"/>
            <a:ext cx="2091809" cy="4060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保路风潮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463360" y="3857304"/>
            <a:ext cx="2091809" cy="4098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黄花岗起义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463360" y="4352662"/>
            <a:ext cx="2091809" cy="3618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武昌起义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463360" y="4802357"/>
            <a:ext cx="2794584" cy="4032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中华民国</a:t>
            </a:r>
            <a:r>
              <a:rPr lang="zh-CN" altLang="en-US" sz="20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临时政府成立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左大括号 28"/>
          <p:cNvSpPr/>
          <p:nvPr/>
        </p:nvSpPr>
        <p:spPr>
          <a:xfrm>
            <a:off x="8163341" y="5379605"/>
            <a:ext cx="328610" cy="131169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491950" y="5296601"/>
            <a:ext cx="2461643" cy="3965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篡夺革命果实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504053" y="5820848"/>
            <a:ext cx="2461643" cy="3911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再次革命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8512609" y="6371684"/>
            <a:ext cx="2745335" cy="420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革命意义和局限性</a:t>
            </a:r>
          </a:p>
        </p:txBody>
      </p:sp>
    </p:spTree>
    <p:extLst>
      <p:ext uri="{BB962C8B-B14F-4D97-AF65-F5344CB8AC3E}">
        <p14:creationId xmlns:p14="http://schemas.microsoft.com/office/powerpoint/2010/main" val="17535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278296"/>
            <a:ext cx="216164" cy="622372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389664" y="40270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23720" y="283654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6041560" y="4477715"/>
            <a:ext cx="194938" cy="232741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0" y="5229451"/>
            <a:ext cx="3583783" cy="106135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36497" y="4379471"/>
            <a:ext cx="2791235" cy="80271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国共合作形成与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国民革命兴起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247111" y="5223893"/>
            <a:ext cx="2791234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北伐战争顺利开展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47111" y="6055285"/>
            <a:ext cx="2812462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国共合作破裂与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国民革命失败</a:t>
            </a:r>
          </a:p>
        </p:txBody>
      </p:sp>
      <p:sp>
        <p:nvSpPr>
          <p:cNvPr id="20" name="左大括号 19"/>
          <p:cNvSpPr/>
          <p:nvPr/>
        </p:nvSpPr>
        <p:spPr>
          <a:xfrm>
            <a:off x="9027732" y="3835481"/>
            <a:ext cx="256705" cy="17897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9284437" y="3675000"/>
            <a:ext cx="2763523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第一次国共合作的形成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9284437" y="4957414"/>
            <a:ext cx="2791235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国民革命兴起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9694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第三节 国共合作与国民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革命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366" y="1574885"/>
            <a:ext cx="9117496" cy="107294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b="1" dirty="0">
                <a:solidFill>
                  <a:srgbClr val="01010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国民党促成国共合作的努力</a:t>
            </a:r>
            <a:r>
              <a:rPr lang="zh-CN" altLang="en-US" dirty="0">
                <a:solidFill>
                  <a:srgbClr val="01010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1923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26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日，孙中山同苏俄政府代表越飞发表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《孙文越飞宣言》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正式确立联俄政策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2365" y="5428887"/>
            <a:ext cx="947866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1924</a:t>
            </a:r>
            <a:r>
              <a:rPr kumimoji="1"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kumimoji="1"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kumimoji="1"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 国民党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一大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（标志着以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第一次国共合作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为基础的革命统一战线形成）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合作的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政治基础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以三大政策（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联俄、联共、扶助农工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）为灵魂的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新三民主义。</a:t>
            </a:r>
            <a:endParaRPr kumimoji="1"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048" y="1409932"/>
            <a:ext cx="1690865" cy="539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588" y="158912"/>
            <a:ext cx="3274829" cy="121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2365" y="3606851"/>
            <a:ext cx="9478664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中国共产党促成国共合作的努力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1923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6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月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中共三大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召开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Arial" panose="020B0604020202020204" pitchFamily="34" charset="0"/>
              </a:rPr>
              <a:t>，会议决定全体共产党员以个人名义加入国民党。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Arial" panose="020B0604020202020204" pitchFamily="34" charset="0"/>
            </a:endParaRPr>
          </a:p>
          <a:p>
            <a:pPr algn="ctr"/>
            <a:endParaRPr kumimoji="1" lang="zh-CN" altLang="en-US" sz="2000" dirty="0"/>
          </a:p>
        </p:txBody>
      </p:sp>
      <p:sp>
        <p:nvSpPr>
          <p:cNvPr id="11" name="下箭头 10"/>
          <p:cNvSpPr/>
          <p:nvPr/>
        </p:nvSpPr>
        <p:spPr>
          <a:xfrm>
            <a:off x="3551583" y="2796209"/>
            <a:ext cx="3299791" cy="55659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3551582" y="4754092"/>
            <a:ext cx="3299791" cy="55659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4.3.1.1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第一次国共合作的形成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第三节 国共合作与国民革命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4176" y="1266533"/>
            <a:ext cx="11797990" cy="5747583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国民革命的兴起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第一阶段：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黄埔军校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建立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第二阶段：工农运动再次高涨（广州沙面租界工人罢工的胜利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—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由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低潮转向高潮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/>
            </a:r>
            <a:b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</a:b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第三阶段：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孙中山逝世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第四阶段：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中共四大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第五阶段：工人运动高潮的兴起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lvl="0">
              <a:lnSpc>
                <a:spcPct val="160000"/>
              </a:lnSpc>
            </a:pPr>
            <a:r>
              <a:rPr lang="zh-CN" altLang="en-US" b="1" dirty="0">
                <a:solidFill>
                  <a:srgbClr val="C23C0D"/>
                </a:solidFill>
                <a:sym typeface="微软雅黑" panose="020B0503020204020204" pitchFamily="34" charset="-122"/>
              </a:rPr>
              <a:t>                  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五卅运动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1925年上海“五卅惨案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” </a:t>
            </a:r>
            <a:r>
              <a:rPr lang="zh-CN" altLang="zh-CN" b="1" u="sng" dirty="0" smtClean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全国</a:t>
            </a:r>
            <a:r>
              <a:rPr lang="zh-CN" altLang="zh-CN" b="1" u="sng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大革命风暴兴起的标志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lvl="0">
              <a:lnSpc>
                <a:spcPct val="160000"/>
              </a:lnSpc>
            </a:pPr>
            <a:r>
              <a:rPr lang="zh-CN" altLang="en-US" b="1" dirty="0">
                <a:solidFill>
                  <a:srgbClr val="C23C0D"/>
                </a:solidFill>
                <a:sym typeface="微软雅黑" panose="020B0503020204020204" pitchFamily="34" charset="-122"/>
              </a:rPr>
              <a:t>                  </a:t>
            </a:r>
            <a:r>
              <a:rPr lang="zh-CN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省港大罢工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（世界罢工之最）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1925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月起，在广州和香港（深圳）坚持了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16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个月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lvl="0">
              <a:lnSpc>
                <a:spcPct val="16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     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收回汉口、九江英租界：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1926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年底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——1927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年初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60000"/>
              </a:lnSpc>
            </a:pP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zh-CN" altLang="en-US" dirty="0">
              <a:sym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974" y="0"/>
            <a:ext cx="4668032" cy="17378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81C1BF7-A91C-AE46-ABFF-8954207686C7}"/>
              </a:ext>
            </a:extLst>
          </p:cNvPr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4.3.1.1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第一次国共合作的形成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31" y="879379"/>
            <a:ext cx="3231503" cy="212899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705" y="1568081"/>
            <a:ext cx="10515600" cy="3806248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第一次国共合作的政治基础是（     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三民主义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新三民主义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新民主主义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/>
          </a:p>
          <a:p>
            <a:endParaRPr lang="zh-CN" altLang="zh-CN" dirty="0"/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53746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78</a:t>
            </a:r>
            <a:r>
              <a:rPr kumimoji="1" lang="zh-CN" altLang="en-US" dirty="0"/>
              <a:t>页</a:t>
            </a:r>
          </a:p>
        </p:txBody>
      </p:sp>
      <p:sp>
        <p:nvSpPr>
          <p:cNvPr id="7" name="五边形 6"/>
          <p:cNvSpPr/>
          <p:nvPr/>
        </p:nvSpPr>
        <p:spPr>
          <a:xfrm>
            <a:off x="9953747" y="6211669"/>
            <a:ext cx="2306934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705" y="1568081"/>
            <a:ext cx="10515600" cy="3806248"/>
          </a:xfrm>
        </p:spPr>
        <p:txBody>
          <a:bodyPr/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第一次国共合作的政治基础是（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三民主义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新三民主义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新民主主义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/>
          </a:p>
          <a:p>
            <a:endParaRPr lang="zh-CN" altLang="zh-CN" dirty="0"/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53746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78</a:t>
            </a:r>
            <a:r>
              <a:rPr kumimoji="1" lang="zh-CN" altLang="en-US" dirty="0"/>
              <a:t>页</a:t>
            </a:r>
          </a:p>
        </p:txBody>
      </p:sp>
      <p:sp>
        <p:nvSpPr>
          <p:cNvPr id="7" name="五边形 6"/>
          <p:cNvSpPr/>
          <p:nvPr/>
        </p:nvSpPr>
        <p:spPr>
          <a:xfrm>
            <a:off x="9953747" y="6211669"/>
            <a:ext cx="2306934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705" y="1568081"/>
            <a:ext cx="10515600" cy="380624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第一次国共合作建立后，全国范围大革命风暴兴起的标志是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       ）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护国战争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护法运动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北伐战争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五卅运动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53746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78</a:t>
            </a:r>
            <a:r>
              <a:rPr kumimoji="1" lang="zh-CN" altLang="en-US" dirty="0"/>
              <a:t>页</a:t>
            </a:r>
          </a:p>
        </p:txBody>
      </p:sp>
      <p:sp>
        <p:nvSpPr>
          <p:cNvPr id="7" name="五边形 6"/>
          <p:cNvSpPr/>
          <p:nvPr/>
        </p:nvSpPr>
        <p:spPr>
          <a:xfrm>
            <a:off x="9953747" y="6211669"/>
            <a:ext cx="2306934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705" y="1568081"/>
            <a:ext cx="10515600" cy="380624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第一次国共合作建立后，全国范围大革命风暴兴起的标志是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护国战争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护法运动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北伐战争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五卅运动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53746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78</a:t>
            </a:r>
            <a:r>
              <a:rPr kumimoji="1" lang="zh-CN" altLang="en-US" dirty="0"/>
              <a:t>页</a:t>
            </a:r>
          </a:p>
        </p:txBody>
      </p:sp>
      <p:sp>
        <p:nvSpPr>
          <p:cNvPr id="7" name="五边形 6"/>
          <p:cNvSpPr/>
          <p:nvPr/>
        </p:nvSpPr>
        <p:spPr>
          <a:xfrm>
            <a:off x="9953747" y="6211669"/>
            <a:ext cx="2306934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705" y="1568081"/>
            <a:ext cx="10515600" cy="380624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第一次国共合作正式形成的标志是（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中共杭州西湖会议的召开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中共“三大”的召开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中国国民党“一大”的召开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中国国民党“二大”的召开</a:t>
            </a:r>
          </a:p>
          <a:p>
            <a:endParaRPr kumimoji="1" lang="zh-CN" altLang="en-US" sz="2400" dirty="0"/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53746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78</a:t>
            </a:r>
            <a:r>
              <a:rPr kumimoji="1" lang="zh-CN" altLang="en-US" dirty="0"/>
              <a:t>页</a:t>
            </a:r>
          </a:p>
        </p:txBody>
      </p:sp>
      <p:sp>
        <p:nvSpPr>
          <p:cNvPr id="7" name="五边形 6"/>
          <p:cNvSpPr/>
          <p:nvPr/>
        </p:nvSpPr>
        <p:spPr>
          <a:xfrm>
            <a:off x="9953747" y="6211669"/>
            <a:ext cx="2306934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705" y="1568081"/>
            <a:ext cx="10515600" cy="380624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第一次国共合作正式形成的标志是（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中共杭州西湖会议的召开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中共“三大”的召开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中国国民党“一大”的召开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中国国民党“二大”的召开</a:t>
            </a:r>
          </a:p>
          <a:p>
            <a:endParaRPr kumimoji="1" lang="zh-CN" altLang="en-US" sz="2400" dirty="0"/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53746" y="6211669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知识点更多题目</a:t>
            </a:r>
            <a:endParaRPr kumimoji="1" lang="en-US" altLang="zh-CN" dirty="0"/>
          </a:p>
          <a:p>
            <a:r>
              <a:rPr kumimoji="1" lang="zh-CN" altLang="en-US" dirty="0"/>
              <a:t>练习见尚德教材</a:t>
            </a:r>
            <a:r>
              <a:rPr kumimoji="1" lang="en-US" altLang="zh-CN" dirty="0"/>
              <a:t>78</a:t>
            </a:r>
            <a:r>
              <a:rPr kumimoji="1" lang="zh-CN" altLang="en-US" dirty="0"/>
              <a:t>页</a:t>
            </a:r>
          </a:p>
        </p:txBody>
      </p:sp>
      <p:sp>
        <p:nvSpPr>
          <p:cNvPr id="7" name="五边形 6"/>
          <p:cNvSpPr/>
          <p:nvPr/>
        </p:nvSpPr>
        <p:spPr>
          <a:xfrm>
            <a:off x="9953747" y="6211669"/>
            <a:ext cx="2306934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278296"/>
            <a:ext cx="216164" cy="622372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389664" y="40270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23720" y="283654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6041560" y="4477715"/>
            <a:ext cx="194938" cy="232741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36550" y="5229451"/>
            <a:ext cx="3583783" cy="106135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36497" y="4379471"/>
            <a:ext cx="2791235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国共合作形成与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国民革命兴起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247111" y="5223893"/>
            <a:ext cx="2791234" cy="80271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北伐战争顺利开展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47111" y="6055285"/>
            <a:ext cx="2812462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国共合作破裂与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国民革命失败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36551" y="1154448"/>
            <a:ext cx="3651896" cy="101513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436551" y="305283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6099281" y="617011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9503" y="711760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新文化运动与思想</a:t>
            </a:r>
            <a:r>
              <a:rPr lang="zh-CN" altLang="en-US" sz="24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解放的潮流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36550" y="535161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60337" y="1813314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五四运动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第三节 国共合作与国民革命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3806" y="2027583"/>
            <a:ext cx="7239046" cy="3760657"/>
          </a:xfrm>
        </p:spPr>
        <p:txBody>
          <a:bodyPr>
            <a:normAutofit lnSpcReduction="10000"/>
          </a:bodyPr>
          <a:lstStyle/>
          <a:p>
            <a:pPr marL="342900" indent="-342900">
              <a:buClr>
                <a:schemeClr val="folHlink"/>
              </a:buClr>
              <a:buFont typeface="Arial" charset="0"/>
              <a:buChar char="•"/>
            </a:pPr>
            <a:r>
              <a:rPr lang="zh-CN" altLang="en-US" b="1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北伐直接目标</a:t>
            </a:r>
          </a:p>
          <a:p>
            <a:pPr lvl="0">
              <a:buClr>
                <a:schemeClr val="folHlink"/>
              </a:buClr>
            </a:pPr>
            <a:r>
              <a:rPr lang="en-US" altLang="zh-CN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打倒帝国主义支持下</a:t>
            </a:r>
            <a:r>
              <a:rPr lang="zh-CN" altLang="en-US" b="1" dirty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北洋军阀</a:t>
            </a: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的统治。</a:t>
            </a:r>
            <a:endParaRPr lang="zh-CN" altLang="en-US" b="1" dirty="0"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 marL="342900" indent="-342900">
              <a:buClr>
                <a:schemeClr val="folHlink"/>
              </a:buClr>
              <a:buFont typeface="Arial" charset="0"/>
              <a:buChar char="•"/>
            </a:pPr>
            <a:r>
              <a:rPr lang="zh-CN" altLang="en-US" b="1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军队组建</a:t>
            </a:r>
          </a:p>
          <a:p>
            <a:pPr>
              <a:buClr>
                <a:schemeClr val="folHlink"/>
              </a:buClr>
            </a:pPr>
            <a:r>
              <a:rPr lang="en-US" altLang="zh-CN" dirty="0"/>
              <a:t>1925</a:t>
            </a:r>
            <a:r>
              <a:rPr lang="zh-CN" altLang="en-US" dirty="0"/>
              <a:t>年，广州国民政府将所辖各部队统一改编为</a:t>
            </a:r>
            <a:r>
              <a:rPr lang="zh-CN" altLang="en-US" b="1" dirty="0">
                <a:solidFill>
                  <a:srgbClr val="C00000"/>
                </a:solidFill>
              </a:rPr>
              <a:t>国民革命军</a:t>
            </a:r>
            <a:endParaRPr lang="zh-CN" altLang="en-US" b="1" dirty="0"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 marL="342900" indent="-342900">
              <a:buClr>
                <a:schemeClr val="folHlink"/>
              </a:buClr>
              <a:buFont typeface="Arial" charset="0"/>
              <a:buChar char="•"/>
            </a:pPr>
            <a:r>
              <a:rPr lang="zh-CN" altLang="en-US" b="1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北伐战略方针</a:t>
            </a:r>
          </a:p>
          <a:p>
            <a:pPr lvl="0">
              <a:spcBef>
                <a:spcPct val="20000"/>
              </a:spcBef>
              <a:buClr>
                <a:schemeClr val="folHlink"/>
              </a:buClr>
            </a:pP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 首先以主力进军两湖，消灭吴佩孚；</a:t>
            </a:r>
            <a:endParaRPr lang="en-US" altLang="zh-CN" dirty="0"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buClr>
                <a:schemeClr val="folHlink"/>
              </a:buClr>
            </a:pP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 然后引兵东向，消灭孙传芳；</a:t>
            </a:r>
            <a:endParaRPr lang="en-US" altLang="zh-CN" dirty="0"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buClr>
                <a:schemeClr val="folHlink"/>
              </a:buClr>
            </a:pPr>
            <a:r>
              <a:rPr lang="zh-CN" altLang="en-US" dirty="0">
                <a:latin typeface="SimHei" charset="-122"/>
                <a:ea typeface="SimHei" charset="-122"/>
                <a:cs typeface="SimHei" charset="-122"/>
                <a:sym typeface="微软雅黑" panose="020B0503020204020204" pitchFamily="34" charset="-122"/>
              </a:rPr>
              <a:t> 最后北上解决张作霖。</a:t>
            </a:r>
            <a:endParaRPr lang="zh-CN" altLang="en-US" b="1" dirty="0">
              <a:latin typeface="SimHei" charset="-122"/>
              <a:ea typeface="SimHei" charset="-122"/>
              <a:cs typeface="SimHei" charset="-122"/>
              <a:sym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84" y="0"/>
            <a:ext cx="5152216" cy="20275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4.3.2.1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国共合作下的北伐战争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85693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第三节 国共合作与国民革命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7714" y="2065873"/>
            <a:ext cx="11247783" cy="3083287"/>
          </a:xfrm>
        </p:spPr>
        <p:txBody>
          <a:bodyPr>
            <a:normAutofit/>
          </a:bodyPr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北伐战争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胜利进军的原因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党好：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共产党员和共青团员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的先锋模范作用是重要原因。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人民好：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反对帝国主义、反对军阀的正义的革命战争，得到了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人民的大力支持。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苏联好：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得到苏联政府的援助，特别是派出的军事顾问帮助北伐军制定了正确的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军事战略战术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84" y="0"/>
            <a:ext cx="5152216" cy="20275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5782" y="29320"/>
            <a:ext cx="5159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4.3.2.1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国共合作下的北伐战争</a:t>
            </a:r>
          </a:p>
        </p:txBody>
      </p:sp>
      <p:sp>
        <p:nvSpPr>
          <p:cNvPr id="7" name="矩形 6"/>
          <p:cNvSpPr/>
          <p:nvPr/>
        </p:nvSpPr>
        <p:spPr>
          <a:xfrm>
            <a:off x="637714" y="492584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SimHei" charset="-122"/>
                <a:ea typeface="SimHei" charset="-122"/>
                <a:cs typeface="SimHei" charset="-122"/>
                <a:sym typeface="宋体" panose="02010600030101010101" pitchFamily="2" charset="-122"/>
              </a:rPr>
              <a:t>助记：</a:t>
            </a:r>
            <a:r>
              <a:rPr lang="zh-CN" altLang="en-US" sz="2800" b="1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  <a:sym typeface="宋体" panose="02010600030101010101" pitchFamily="2" charset="-122"/>
              </a:rPr>
              <a:t>党人苏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1.1926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年至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1927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年，国共合作下的北伐战争直接打击的目标是（    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英国租界    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北洋军阀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清政府       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日本租界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1.1926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年至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1927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年，国共合作下的北伐战争直接打击的目标是（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英国租界    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北洋军阀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清政府            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日本租界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252" y="1216326"/>
            <a:ext cx="10515600" cy="4987141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2.1925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年，广州国民政府将所辖各部队统一改编为（ 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    ）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endParaRPr lang="zh-CN" altLang="en-US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国民军</a:t>
            </a:r>
          </a:p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国民革命军</a:t>
            </a:r>
          </a:p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C.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东征军</a:t>
            </a:r>
          </a:p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D.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北伐军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STXinwei" charset="-122"/>
                <a:ea typeface="STXinwei" charset="-122"/>
                <a:cs typeface="STXinwei" charset="-122"/>
              </a:rPr>
              <a:t>练一练 </a:t>
            </a:r>
            <a:endParaRPr lang="zh-CN" altLang="en-US" sz="2400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1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252" y="1216326"/>
            <a:ext cx="10515600" cy="4987141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2.1925</a:t>
            </a:r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年，广州国民政府将所辖各部队统一改编为（ 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  ）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endParaRPr lang="zh-CN" altLang="en-US" sz="2400" dirty="0" smtClean="0">
              <a:latin typeface="SimHei" charset="-122"/>
              <a:ea typeface="SimHei" charset="-122"/>
              <a:cs typeface="SimHei" charset="-122"/>
            </a:endParaRPr>
          </a:p>
          <a:p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lang="en-US" altLang="zh-CN" sz="2400" dirty="0">
                <a:latin typeface="SimHei" charset="-122"/>
                <a:ea typeface="SimHei" charset="-122"/>
                <a:cs typeface="SimHei" charset="-122"/>
              </a:rPr>
              <a:t>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国民军</a:t>
            </a:r>
          </a:p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B.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国民革命军</a:t>
            </a:r>
          </a:p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C.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东征军</a:t>
            </a:r>
          </a:p>
          <a:p>
            <a:r>
              <a:rPr lang="en-US" altLang="zh-CN" sz="2400" dirty="0" smtClean="0">
                <a:latin typeface="SimHei" charset="-122"/>
                <a:ea typeface="SimHei" charset="-122"/>
                <a:cs typeface="SimHei" charset="-122"/>
              </a:rPr>
              <a:t>D.</a:t>
            </a:r>
            <a:r>
              <a:rPr lang="zh-CN" altLang="en-US" sz="2400" dirty="0" smtClean="0">
                <a:latin typeface="SimHei" charset="-122"/>
                <a:ea typeface="SimHei" charset="-122"/>
                <a:cs typeface="SimHei" charset="-122"/>
              </a:rPr>
              <a:t>北伐军</a:t>
            </a:r>
            <a:endParaRPr lang="zh-CN" altLang="en-US" sz="2400" dirty="0">
              <a:latin typeface="SimHei" charset="-122"/>
              <a:ea typeface="SimHei" charset="-122"/>
              <a:cs typeface="SimHei" charset="-122"/>
            </a:endParaRP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STXinwei" charset="-122"/>
                <a:ea typeface="STXinwei" charset="-122"/>
                <a:cs typeface="STXinwei" charset="-122"/>
              </a:rPr>
              <a:t>练一练 </a:t>
            </a:r>
            <a:endParaRPr lang="zh-CN" altLang="en-US" sz="2400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8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1696" y="1362101"/>
            <a:ext cx="10515600" cy="391226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下列对北伐战争胜利进军原因表述不正确的是（    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革命统一战线的建立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共产党和共青团的先锋模范作用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北伐军得到广大工农群众的大力支持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北伐战争得到英国政府的多方面援助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1696" y="1362101"/>
            <a:ext cx="10515600" cy="391226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下列对北伐战争胜利进军原因表述不正确的是（ 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革命统一战线的建立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共产党和共青团的先锋模范作用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北伐军得到广大工农群众的大力支持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北伐战争得到英国政府的多方面援助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278296"/>
            <a:ext cx="216164" cy="622372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389664" y="40270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23720" y="2417101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6012539" y="4188635"/>
            <a:ext cx="221744" cy="20705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01950" y="4693215"/>
            <a:ext cx="3583783" cy="106135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34283" y="3690690"/>
            <a:ext cx="2791235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国共合作形成与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国民革命兴起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244897" y="4607186"/>
            <a:ext cx="2791234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北伐战争顺利开展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34283" y="5523683"/>
            <a:ext cx="2812462" cy="80271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国共合作破裂与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国民革命失败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057359" y="4965683"/>
            <a:ext cx="211130" cy="18423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268489" y="4607186"/>
            <a:ext cx="2791235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国共右派发动反共政变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268488" y="6005290"/>
            <a:ext cx="2791235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国民革命失败原因及意义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第三节 国共合作与国民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革命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255" y="1954139"/>
            <a:ext cx="11497945" cy="256485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国民党右派发动的反共政变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1926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月、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月，蒋介石制造中山舰事件、整理党务案件，打击共产党员和工农革命力量。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1927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12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日，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蒋介石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在上海发动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“四一二政变”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，以“清党”名义捕杀共产党员和革命群众。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1927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15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日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汪精卫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宣布同共产党决裂，开始大屠杀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（七一五政变）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38" y="0"/>
            <a:ext cx="4880067" cy="1954139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3763617" y="4731026"/>
            <a:ext cx="4240696" cy="67586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80442" y="5618922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第一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次国共合作全面破裂，大革命最终失败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115444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36551" y="305283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6099281" y="617011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349503" y="711760"/>
            <a:ext cx="2436689" cy="8027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新文化运动与思想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解放的潮流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36550" y="535161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60337" y="1813314"/>
            <a:ext cx="2436689" cy="80271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五四运动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8807860" y="1499984"/>
            <a:ext cx="228554" cy="133919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036414" y="1533118"/>
            <a:ext cx="219730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运动发展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9036414" y="2214671"/>
            <a:ext cx="2197301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运动意义</a:t>
            </a:r>
          </a:p>
        </p:txBody>
      </p:sp>
    </p:spTree>
    <p:extLst>
      <p:ext uri="{BB962C8B-B14F-4D97-AF65-F5344CB8AC3E}">
        <p14:creationId xmlns:p14="http://schemas.microsoft.com/office/powerpoint/2010/main" val="1952899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第三节 国共合作与国民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革命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41744" y="1523766"/>
            <a:ext cx="2708413" cy="546897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国民革命失败的</a:t>
            </a:r>
            <a:r>
              <a:rPr lang="zh-CN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原因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6" y="0"/>
            <a:ext cx="4707789" cy="188515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003806" y="2584174"/>
            <a:ext cx="4045272" cy="348532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pitchFamily="2" charset="-122"/>
              </a:rPr>
              <a:t>主观原因：</a:t>
            </a:r>
            <a:endParaRPr lang="en-US" altLang="zh-CN" sz="24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pitchFamily="2" charset="-122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pitchFamily="2" charset="-122"/>
              </a:rPr>
              <a:t>共产国际的错误指挥</a:t>
            </a: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pitchFamily="2" charset="-122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pitchFamily="2" charset="-122"/>
              </a:rPr>
              <a:t>陈独秀的右倾机会主义错误。</a:t>
            </a: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pitchFamily="2" charset="-122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pitchFamily="2" charset="-122"/>
              </a:rPr>
              <a:t>中国共产党处于幼年时期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pitchFamily="2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060048" y="2584174"/>
            <a:ext cx="3882887" cy="348532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pitchFamily="2" charset="-122"/>
              </a:rPr>
              <a:t>客观原因：</a:t>
            </a:r>
            <a:endParaRPr lang="en-US" altLang="zh-CN" sz="24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pitchFamily="2" charset="-122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pitchFamily="2" charset="-122"/>
              </a:rPr>
              <a:t>敌我力量悬殊；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pitchFamily="2" charset="-122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华文楷体" panose="02010600040101010101" pitchFamily="2" charset="-122"/>
              </a:rPr>
              <a:t>革命统一战线内部出现剧烈分化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1786171"/>
            <a:ext cx="10735918" cy="3792994"/>
          </a:xfrm>
        </p:spPr>
        <p:txBody>
          <a:bodyPr>
            <a:normAutofit/>
          </a:bodyPr>
          <a:lstStyle/>
          <a:p>
            <a:pPr algn="ctr"/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大革命的意义</a:t>
            </a:r>
            <a:endParaRPr lang="zh-CN" altLang="en-US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/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沉重打击了帝国主义和封建主义的统治势力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，实际上是迎接未来革命胜利的一次伟大的演习；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扩大了中国共产党在中国人民中的政治影响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，使党经受了一次大革命的洗礼。</a:t>
            </a:r>
          </a:p>
          <a:p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727" y="1885154"/>
            <a:ext cx="1864586" cy="56347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第三节 国共合作与国民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革命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216" y="0"/>
            <a:ext cx="4707789" cy="188515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1786171"/>
            <a:ext cx="10735918" cy="3792994"/>
          </a:xfrm>
        </p:spPr>
        <p:txBody>
          <a:bodyPr>
            <a:normAutofit/>
          </a:bodyPr>
          <a:lstStyle/>
          <a:p>
            <a:pPr algn="ctr"/>
            <a:r>
              <a:rPr lang="zh-CN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大革命的意义</a:t>
            </a:r>
            <a:endParaRPr lang="zh-CN" altLang="en-US" sz="280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/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沉重打击了</a:t>
            </a:r>
            <a:r>
              <a:rPr lang="zh-CN" altLang="en-US" sz="28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          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的统治势力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，实际上是迎接未来革命胜利的一次伟大的演习；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扩大了</a:t>
            </a:r>
            <a:r>
              <a:rPr lang="zh-CN" altLang="en-US" sz="2800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         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在中国人民中的政治影响。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727" y="1885154"/>
            <a:ext cx="1864586" cy="56347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第三节 国共合作与国民革命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216" y="0"/>
            <a:ext cx="4707789" cy="188515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1885154"/>
            <a:ext cx="10735918" cy="3792994"/>
          </a:xfrm>
        </p:spPr>
        <p:txBody>
          <a:bodyPr>
            <a:normAutofit/>
          </a:bodyPr>
          <a:lstStyle/>
          <a:p>
            <a:pPr algn="ctr"/>
            <a:r>
              <a:rPr lang="zh-CN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大革命的意义</a:t>
            </a:r>
            <a:endParaRPr lang="zh-CN" altLang="en-US" sz="320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0"/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沉重打击了帝国主义和封建主义的统治势力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，实际上是迎接未来革命胜利的一次伟大的演习；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扩大了中国共产党在中国人民中的政治影响。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727" y="1885154"/>
            <a:ext cx="1864586" cy="56347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3806" y="365125"/>
            <a:ext cx="10515600" cy="645130"/>
          </a:xfrm>
        </p:spPr>
        <p:txBody>
          <a:bodyPr/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第三节 国共合作与国民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革命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216" y="0"/>
            <a:ext cx="4707789" cy="188515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262" y="1434326"/>
            <a:ext cx="12936071" cy="4987141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1.1927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年，汪精卫在武汉制造屠杀共产党员和革命群众的事变（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中山舰事件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马日事变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四一二政变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七一五政变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262" y="1434326"/>
            <a:ext cx="12936071" cy="4987141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1.1927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年，汪精卫在武汉制造屠杀共产党员和革命群众的事变（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中山舰事件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马日事变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四一二政变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七一五政变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3892"/>
            <a:ext cx="10515600" cy="3342421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2.1927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12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日，蒋介石发动的反共政变是（     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商团叛乱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暗杀廖仲恺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“清党”事件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整理党务案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3892"/>
            <a:ext cx="10515600" cy="3342421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2.1927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12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日，蒋介石发动的反共政变是（ 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商团叛乱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暗杀廖仲恺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“清党”事件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整理党务案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1452" y="1574135"/>
            <a:ext cx="10515600" cy="404478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以下不属于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1924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年至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1927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年国民革命的历史意义的是（    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沉重打击了帝国主义和封建主义的统治势力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中国人民的觉悟程度和组织程度有了明显的提高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宣传了中国共产党在民主革命阶段的纲领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它标志着中国革命终于有了一个坚强的领导核心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1452" y="1574135"/>
            <a:ext cx="10515600" cy="404478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以下不属于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1924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年至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1927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年国民革命的历史意义的是（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  <a:b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沉重打击了帝国主义和封建主义的统治势力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中国人民的觉悟程度和组织程度有了明显的提高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宣传了中国共产党在民主革命阶段的纲领</a:t>
            </a: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它标志着中国革命终于有了一个坚强的领导核心</a:t>
            </a:r>
          </a:p>
          <a:p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3806" y="381467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练一练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01199" y="6211669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本章题目练习及历年</a:t>
            </a:r>
            <a:endParaRPr lang="en-US" altLang="zh-CN" dirty="0"/>
          </a:p>
          <a:p>
            <a:r>
              <a:rPr lang="zh-CN" altLang="en-US" dirty="0"/>
              <a:t>真题</a:t>
            </a:r>
            <a:r>
              <a:rPr kumimoji="1" lang="zh-CN" altLang="en-US" dirty="0"/>
              <a:t>见尚德教材</a:t>
            </a:r>
            <a:r>
              <a:rPr lang="en-US" altLang="zh-CN" dirty="0"/>
              <a:t>66</a:t>
            </a:r>
            <a:r>
              <a:rPr kumimoji="1" lang="zh-CN" altLang="en-US" dirty="0"/>
              <a:t>页</a:t>
            </a:r>
          </a:p>
        </p:txBody>
      </p:sp>
      <p:sp>
        <p:nvSpPr>
          <p:cNvPr id="7" name="五边形 6"/>
          <p:cNvSpPr/>
          <p:nvPr/>
        </p:nvSpPr>
        <p:spPr>
          <a:xfrm>
            <a:off x="9601199" y="6179382"/>
            <a:ext cx="2616410" cy="693964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/>
          </p:nvPr>
        </p:nvGraphicFramePr>
        <p:xfrm>
          <a:off x="2425148" y="1908314"/>
          <a:ext cx="7195930" cy="363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23697" y="365125"/>
            <a:ext cx="9301843" cy="54405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TXinwei" charset="-122"/>
                <a:ea typeface="STXinwei" charset="-122"/>
                <a:cs typeface="STXinwei" charset="-122"/>
              </a:rPr>
              <a:t>时间，心中有数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2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开天辟地的大事变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58064" y="398625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新文化运动与五四运动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36551" y="3052832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马克思主义传播与中国共产党诞生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6103833" y="325522"/>
            <a:ext cx="250223" cy="13899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347638" y="235467"/>
            <a:ext cx="4238984" cy="6253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新文化运动与思想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解放的潮流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436550" y="561665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国共合作与国民革命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47638" y="1173948"/>
            <a:ext cx="4343020" cy="6036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五四运动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6054390" y="2773682"/>
            <a:ext cx="250222" cy="17320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304612" y="2572140"/>
            <a:ext cx="4386046" cy="6215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早期马克思主义思想运动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326124" y="3318133"/>
            <a:ext cx="4364534" cy="5929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共产党诞生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54056" y="4001743"/>
            <a:ext cx="4351990" cy="6368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反帝反封纲领制定与工农运动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6048265" y="5069251"/>
            <a:ext cx="277859" cy="172302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6304612" y="4918221"/>
            <a:ext cx="4282010" cy="594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国共合作形成与国民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革命兴起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354056" y="5577950"/>
            <a:ext cx="4282010" cy="594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北伐战争顺利开展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354056" y="6263317"/>
            <a:ext cx="4282010" cy="594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国共合作破裂与国民革命失败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5" y="539747"/>
            <a:ext cx="250223" cy="59622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70608" y="141832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470608" y="492717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4668657" y="616893"/>
            <a:ext cx="167532" cy="26180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627311" y="4178203"/>
            <a:ext cx="250223" cy="267979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836189" y="738769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36189" y="2647937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36189" y="4335293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836189" y="4983081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845549" y="5636598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856862" y="6310156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新时代</a:t>
            </a:r>
          </a:p>
        </p:txBody>
      </p:sp>
      <p:sp>
        <p:nvSpPr>
          <p:cNvPr id="14" name="左大括号 13"/>
          <p:cNvSpPr/>
          <p:nvPr/>
        </p:nvSpPr>
        <p:spPr>
          <a:xfrm>
            <a:off x="6784014" y="166255"/>
            <a:ext cx="250223" cy="168024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>
            <a:off x="6784014" y="1925896"/>
            <a:ext cx="201508" cy="20978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034237" y="166255"/>
            <a:ext cx="3497526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第一章：反对外国侵略的斗争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7061239" y="750726"/>
            <a:ext cx="347052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第二章：对国家出路的早期探索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7050233" y="1380840"/>
            <a:ext cx="348153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第三章：辛亥革命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7034237" y="1936573"/>
            <a:ext cx="3497526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第四章：开天辟地的大事变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7034237" y="2542333"/>
            <a:ext cx="3497526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第五章：中国革命的新道路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034237" y="3119367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第六章：中华民族的抗日战争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7034237" y="3680998"/>
            <a:ext cx="34975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第七章：为创建新中国而奋斗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034235" y="4330345"/>
            <a:ext cx="4397703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社会主义基本制度的全面确立 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7036493" y="5011463"/>
            <a:ext cx="4411442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社会主义建设在探索中曲折发展 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7034237" y="5626613"/>
            <a:ext cx="4380777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第十章：改革开放与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现代化建设新时期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34235" y="6310157"/>
            <a:ext cx="4380779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第十一章：中国特色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社会主义进入新时代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线连接符 27"/>
          <p:cNvCxnSpPr>
            <a:stCxn id="24" idx="1"/>
            <a:endCxn id="10" idx="3"/>
          </p:cNvCxnSpPr>
          <p:nvPr/>
        </p:nvCxnSpPr>
        <p:spPr>
          <a:xfrm flipH="1">
            <a:off x="6733309" y="4578948"/>
            <a:ext cx="300926" cy="49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5" idx="1"/>
          </p:cNvCxnSpPr>
          <p:nvPr/>
        </p:nvCxnSpPr>
        <p:spPr>
          <a:xfrm flipH="1">
            <a:off x="6738091" y="5260066"/>
            <a:ext cx="2984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stCxn id="26" idx="1"/>
          </p:cNvCxnSpPr>
          <p:nvPr/>
        </p:nvCxnSpPr>
        <p:spPr>
          <a:xfrm flipH="1" flipV="1">
            <a:off x="6738091" y="5866597"/>
            <a:ext cx="296146" cy="86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H="1" flipV="1">
            <a:off x="6753982" y="6558758"/>
            <a:ext cx="280253" cy="29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003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33404" y="2986219"/>
            <a:ext cx="8109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4800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Palatino Linotype" panose="02040502050505030304" pitchFamily="18" charset="0"/>
              </a:rPr>
              <a:t>第五章   中国革命的新道路</a:t>
            </a:r>
            <a:endParaRPr lang="zh-CN" altLang="en-US" sz="4800" dirty="0">
              <a:solidFill>
                <a:srgbClr val="CC33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中国革命的新道路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0607" y="942413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国民党在全国的统治和中间党派的政治主张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8719" y="3137776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中国共产党对革命道路的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艰苦探索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718" y="544066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中国革命在探索中曲折前进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01199" y="6211669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章节详细知识点解析及</a:t>
            </a:r>
            <a:endParaRPr kumimoji="1" lang="en-US" altLang="zh-CN" dirty="0"/>
          </a:p>
          <a:p>
            <a:r>
              <a:rPr kumimoji="1" lang="zh-CN" altLang="en-US" dirty="0"/>
              <a:t>题目练习见尚德教材</a:t>
            </a:r>
            <a:r>
              <a:rPr lang="en-US" altLang="zh-CN" dirty="0"/>
              <a:t>83</a:t>
            </a:r>
            <a:r>
              <a:rPr kumimoji="1" lang="zh-CN" altLang="en-US" dirty="0"/>
              <a:t>页</a:t>
            </a:r>
          </a:p>
        </p:txBody>
      </p:sp>
      <p:sp>
        <p:nvSpPr>
          <p:cNvPr id="8" name="五边形 7"/>
          <p:cNvSpPr/>
          <p:nvPr/>
        </p:nvSpPr>
        <p:spPr>
          <a:xfrm>
            <a:off x="9601199" y="6211669"/>
            <a:ext cx="2659482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中国革命的新道路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0607" y="942413"/>
            <a:ext cx="3651896" cy="101513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国民党在全国的统治和中间党派的政治主张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8719" y="3137776"/>
            <a:ext cx="3583781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中国共产党对革命道路的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艰苦探索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718" y="544066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中国革命在探索中曲折前进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中国革命的新道路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0607" y="942413"/>
            <a:ext cx="3651896" cy="101513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国民党在全国的统治和中间党派的政治主张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8719" y="3137776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中国共产党对革命道路的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艰苦探索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718" y="544066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中国革命在探索中曲折前进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219258" y="427002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66235" y="44126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国民党全国政权的建立及其独裁统治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66235" y="172976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中间党派的活动及其政治主张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中国革命的新道路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0607" y="942413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国民党在全国的统治和中间党派的政治主张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8719" y="3137776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中国共产党对革命道路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</a:t>
            </a:r>
            <a:endParaRPr lang="en-US" altLang="zh-CN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艰苦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718" y="544066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中国革命在探索中曲折前进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219258" y="427002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66235" y="441265"/>
            <a:ext cx="2935574" cy="78724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国民党全国政权的建立及其独裁统治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66235" y="172976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中间党派的活动及其政治主张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中国革命的新道路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0607" y="942413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国民党在全国的统治和中间党派的政治主张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8719" y="3137776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中国共产党对革命道路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</a:t>
            </a:r>
            <a:endParaRPr lang="en-US" altLang="zh-CN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艰苦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718" y="544066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中国革命在探索中曲折前进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219258" y="427002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66235" y="441265"/>
            <a:ext cx="2935574" cy="787244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国民党全国政权的建立及其独裁统治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66235" y="172976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中间党派的活动及其政治主张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570416" y="210366"/>
            <a:ext cx="155036" cy="13468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792417" y="210366"/>
            <a:ext cx="1700403" cy="4638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9792344" y="1041365"/>
            <a:ext cx="1700403" cy="4638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7469" y="331981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第一节 国民党在全国的统治和中间党派的政治主张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7975" y="1177290"/>
            <a:ext cx="11557000" cy="4375371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国民党全国政权的建立及其独裁统治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  <a:spcBef>
                <a:spcPts val="50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政治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宁汉合流</a:t>
            </a:r>
            <a:endParaRPr lang="zh-CN" altLang="en-US"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>
              <a:lnSpc>
                <a:spcPct val="170000"/>
              </a:lnSpc>
              <a:spcBef>
                <a:spcPct val="20000"/>
              </a:spcBef>
            </a:pP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  <a:spcBef>
                <a:spcPct val="20000"/>
              </a:spcBef>
            </a:pPr>
            <a:r>
              <a:rPr lang="zh-CN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东北易帜</a:t>
            </a: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7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北洋不再</a:t>
            </a:r>
          </a:p>
          <a:p>
            <a:pPr>
              <a:lnSpc>
                <a:spcPct val="170000"/>
              </a:lnSpc>
              <a:spcBef>
                <a:spcPct val="20000"/>
              </a:spcBef>
              <a:buClr>
                <a:schemeClr val="folHlink"/>
              </a:buClr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楷体_GB2312" pitchFamily="1" charset="-122"/>
            </a:endParaRPr>
          </a:p>
          <a:p>
            <a:pPr>
              <a:lnSpc>
                <a:spcPct val="170000"/>
              </a:lnSpc>
              <a:spcBef>
                <a:spcPts val="500"/>
              </a:spcBef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AutoShape 2" descr="http://img4.imgtn.bdimg.com/it/u=3367945229,358693358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078" y="144932"/>
            <a:ext cx="3982554" cy="114381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88575" y="4229040"/>
            <a:ext cx="7517071" cy="61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  <a:spcBef>
                <a:spcPts val="50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国民党在全国范围内建立了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一党专政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微软雅黑" panose="020B0503020204020204" pitchFamily="34" charset="-122"/>
              </a:rPr>
              <a:t>的军事独裁统治。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367855" y="4286736"/>
            <a:ext cx="861391" cy="7023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142918" y="4876967"/>
            <a:ext cx="808383" cy="70236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25225" y="5625272"/>
            <a:ext cx="4108817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70000"/>
              </a:lnSpc>
              <a:spcBef>
                <a:spcPts val="500"/>
              </a:spcBef>
            </a:pPr>
            <a:r>
              <a:rPr lang="zh-CN" altLang="en-US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地主阶级、买办性的大资产阶级利益。</a:t>
            </a:r>
            <a:endParaRPr lang="zh-CN" altLang="en-US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54658" y="6261853"/>
            <a:ext cx="243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知识点详解</a:t>
            </a:r>
            <a:endParaRPr kumimoji="1" lang="en-US" altLang="zh-CN" dirty="0"/>
          </a:p>
          <a:p>
            <a:r>
              <a:rPr kumimoji="1" lang="zh-CN" altLang="en-US" dirty="0"/>
              <a:t>见尚德教材</a:t>
            </a:r>
            <a:r>
              <a:rPr kumimoji="1" lang="en-US" altLang="zh-CN" dirty="0"/>
              <a:t>83</a:t>
            </a:r>
            <a:r>
              <a:rPr kumimoji="1" lang="zh-CN" altLang="en-US" dirty="0"/>
              <a:t>页</a:t>
            </a:r>
          </a:p>
        </p:txBody>
      </p:sp>
      <p:sp>
        <p:nvSpPr>
          <p:cNvPr id="13" name="五边形 12"/>
          <p:cNvSpPr/>
          <p:nvPr/>
        </p:nvSpPr>
        <p:spPr>
          <a:xfrm>
            <a:off x="10254657" y="6211669"/>
            <a:ext cx="2006023" cy="646331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45" y="2235200"/>
            <a:ext cx="2698725" cy="16822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228" y="1926923"/>
            <a:ext cx="29337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中国革命的新道路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70607" y="942413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国民党在全国的统治和中间党派的政治主张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538719" y="3137776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中国共产党对革命道路的艰苦探索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38718" y="5440665"/>
            <a:ext cx="3583783" cy="106135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中国革命在探索中曲折前进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219258" y="427002"/>
            <a:ext cx="250222" cy="20900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66235" y="44126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国民党全国政权的建立及其独裁统治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66235" y="1729765"/>
            <a:ext cx="2935574" cy="787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中间党派的活动及其政治主张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9570416" y="210366"/>
            <a:ext cx="155036" cy="13468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792417" y="210366"/>
            <a:ext cx="1700403" cy="4638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政治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9792344" y="1041365"/>
            <a:ext cx="1700403" cy="46382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LiuChBZh#"/>
  <p:tag name="MH_LAYOUT" val="TitleSubTitleText"/>
  <p:tag name="MH" val="20151106104626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Other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Other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Other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Other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6104626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Other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Other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Other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6104626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6104626"/>
  <p:tag name="MH_LIBRARY" val="GRAPHIC"/>
  <p:tag name="MH_TYPE" val="SubTitle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6104626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6104626"/>
  <p:tag name="MH_LIBRARY" val="GRAPHIC"/>
  <p:tag name="MH_TYPE" val="Text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6104626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6104626"/>
  <p:tag name="MH_LIBRARY" val="GRAPHIC"/>
  <p:tag name="MH_TYPE" val="Text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423162146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2">
      <a:majorFont>
        <a:latin typeface="Calibri Light"/>
        <a:ea typeface="思源黑体 CN Light"/>
        <a:cs typeface=""/>
      </a:majorFont>
      <a:minorFont>
        <a:latin typeface="Calibr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7216</Words>
  <Application>Microsoft Macintosh PowerPoint</Application>
  <PresentationFormat>宽屏</PresentationFormat>
  <Paragraphs>1241</Paragraphs>
  <Slides>120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120</vt:i4>
      </vt:variant>
    </vt:vector>
  </HeadingPairs>
  <TitlesOfParts>
    <vt:vector size="145" baseType="lpstr">
      <vt:lpstr>Calibri</vt:lpstr>
      <vt:lpstr>Calibri Light</vt:lpstr>
      <vt:lpstr>KaiTi</vt:lpstr>
      <vt:lpstr>Palatino Linotype</vt:lpstr>
      <vt:lpstr>SimHei</vt:lpstr>
      <vt:lpstr>STXinwei</vt:lpstr>
      <vt:lpstr>等线</vt:lpstr>
      <vt:lpstr>方正粗倩简体</vt:lpstr>
      <vt:lpstr>方正清刻本悦宋简体</vt:lpstr>
      <vt:lpstr>方正艺黑简体</vt:lpstr>
      <vt:lpstr>汉仪丫丫体简</vt:lpstr>
      <vt:lpstr>黑体</vt:lpstr>
      <vt:lpstr>华文行楷</vt:lpstr>
      <vt:lpstr>华文楷体</vt:lpstr>
      <vt:lpstr>华文新魏</vt:lpstr>
      <vt:lpstr>楷体</vt:lpstr>
      <vt:lpstr>楷体_GB2312</vt:lpstr>
      <vt:lpstr>思源黑体 CN Light</vt:lpstr>
      <vt:lpstr>宋体</vt:lpstr>
      <vt:lpstr>微软雅黑</vt:lpstr>
      <vt:lpstr>Arial</vt:lpstr>
      <vt:lpstr>1_Office 主题</vt:lpstr>
      <vt:lpstr>3_Office 主题</vt:lpstr>
      <vt:lpstr>2_Office 主题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时间，心中有数</vt:lpstr>
      <vt:lpstr>第一节 新文化运动与五四运动 </vt:lpstr>
      <vt:lpstr>第一节 新文化运动与五四运动 </vt:lpstr>
      <vt:lpstr>第一节 新文化运动与五四运动 </vt:lpstr>
      <vt:lpstr>第一节 新文化运动与五四运动 </vt:lpstr>
      <vt:lpstr>第一节 新文化运动与五四运动 </vt:lpstr>
      <vt:lpstr>第一节 新文化运动与五四运动 </vt:lpstr>
      <vt:lpstr>第一节 新文化运动与五四运动 </vt:lpstr>
      <vt:lpstr>第一节 新文化运动与五四运动 </vt:lpstr>
      <vt:lpstr>第一节 新文化运动与五四运动 </vt:lpstr>
      <vt:lpstr>第一节 新文化运动与五四运动 </vt:lpstr>
      <vt:lpstr>练一练 </vt:lpstr>
      <vt:lpstr>练一练 </vt:lpstr>
      <vt:lpstr>练一练 </vt:lpstr>
      <vt:lpstr>练一练 </vt:lpstr>
      <vt:lpstr>PowerPoint 演示文稿</vt:lpstr>
      <vt:lpstr>PowerPoint 演示文稿</vt:lpstr>
      <vt:lpstr>第二节 马克思主义传播与中国共产党的诞生 </vt:lpstr>
      <vt:lpstr>第二节 马克思主义传播与中国共产党的诞生 </vt:lpstr>
      <vt:lpstr>第二节 马克思主义传播与中国共产党的诞生 </vt:lpstr>
      <vt:lpstr>第二节 马克思主义传播与中国共产党的诞生 </vt:lpstr>
      <vt:lpstr>第二节 马克思主义传播与中国共产党的诞生 </vt:lpstr>
      <vt:lpstr>第二节 马克思主义传播与中国共产党的诞生  </vt:lpstr>
      <vt:lpstr>第二节 马克思主义传播与中国共产党的诞生  </vt:lpstr>
      <vt:lpstr>练一练 </vt:lpstr>
      <vt:lpstr>练一练 </vt:lpstr>
      <vt:lpstr>练一练 </vt:lpstr>
      <vt:lpstr>练一练 </vt:lpstr>
      <vt:lpstr>PowerPoint 演示文稿</vt:lpstr>
      <vt:lpstr>第二节 马克思主义传播与中国共产党的诞生 </vt:lpstr>
      <vt:lpstr>第二节 马克思主义传播与中国共产党的诞生 </vt:lpstr>
      <vt:lpstr>第二节 马克思主义传播与中国共产党的诞生 </vt:lpstr>
      <vt:lpstr>第二节 马克思主义传播与中国共产党的诞生 </vt:lpstr>
      <vt:lpstr>第二节 马克思主义传播与中国共产党的诞生 </vt:lpstr>
      <vt:lpstr>练一练 </vt:lpstr>
      <vt:lpstr>练一练 </vt:lpstr>
      <vt:lpstr>练一练 </vt:lpstr>
      <vt:lpstr>练一练 </vt:lpstr>
      <vt:lpstr>练一练 </vt:lpstr>
      <vt:lpstr>练一练 </vt:lpstr>
      <vt:lpstr>PowerPoint 演示文稿</vt:lpstr>
      <vt:lpstr>第二节 马克思主义传播与中国共产党的诞生 </vt:lpstr>
      <vt:lpstr>PowerPoint 演示文稿</vt:lpstr>
      <vt:lpstr>第二节 马克思主义传播与中国共产党的诞生 </vt:lpstr>
      <vt:lpstr>练一练 </vt:lpstr>
      <vt:lpstr>练一练 </vt:lpstr>
      <vt:lpstr>练一练 </vt:lpstr>
      <vt:lpstr>练一练 </vt:lpstr>
      <vt:lpstr>练一练 </vt:lpstr>
      <vt:lpstr>练一练 </vt:lpstr>
      <vt:lpstr>PowerPoint 演示文稿</vt:lpstr>
      <vt:lpstr>PowerPoint 演示文稿</vt:lpstr>
      <vt:lpstr>第三节 国共合作与国民革命 </vt:lpstr>
      <vt:lpstr>第三节 国共合作与国民革命 </vt:lpstr>
      <vt:lpstr>练一练 </vt:lpstr>
      <vt:lpstr>练一练 </vt:lpstr>
      <vt:lpstr>练一练 </vt:lpstr>
      <vt:lpstr>练一练 </vt:lpstr>
      <vt:lpstr>练一练 </vt:lpstr>
      <vt:lpstr>练一练 </vt:lpstr>
      <vt:lpstr>PowerPoint 演示文稿</vt:lpstr>
      <vt:lpstr>第三节 国共合作与国民革命 </vt:lpstr>
      <vt:lpstr>第三节 国共合作与国民革命 </vt:lpstr>
      <vt:lpstr>练一练 </vt:lpstr>
      <vt:lpstr>练一练 </vt:lpstr>
      <vt:lpstr>练一练 </vt:lpstr>
      <vt:lpstr>练一练 </vt:lpstr>
      <vt:lpstr>练一练 </vt:lpstr>
      <vt:lpstr>练一练 </vt:lpstr>
      <vt:lpstr>PowerPoint 演示文稿</vt:lpstr>
      <vt:lpstr>第三节 国共合作与国民革命 </vt:lpstr>
      <vt:lpstr>第三节 国共合作与国民革命 </vt:lpstr>
      <vt:lpstr>第三节 国共合作与国民革命 </vt:lpstr>
      <vt:lpstr>第三节 国共合作与国民革命 </vt:lpstr>
      <vt:lpstr>第三节 国共合作与国民革命 </vt:lpstr>
      <vt:lpstr>练一练 </vt:lpstr>
      <vt:lpstr>练一练 </vt:lpstr>
      <vt:lpstr>练一练 </vt:lpstr>
      <vt:lpstr>练一练 </vt:lpstr>
      <vt:lpstr>练一练 </vt:lpstr>
      <vt:lpstr>练一练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国民党在全国的统治和中间党派的政治主张 </vt:lpstr>
      <vt:lpstr>PowerPoint 演示文稿</vt:lpstr>
      <vt:lpstr>第一节 国民党在全国的统治和中间党派的政治主张 </vt:lpstr>
      <vt:lpstr>第一节 国民党在全国的统治和中间党派的政治主张 </vt:lpstr>
      <vt:lpstr>第一节 国民党在全国的统治和中间党派的政治主张 </vt:lpstr>
      <vt:lpstr>第一节 国民党在全国的统治和中间党派的政治主张 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  <vt:lpstr>PowerPoint 演示文稿</vt:lpstr>
      <vt:lpstr>第一节 国民党在全国的统治和中间党派的政治主张 </vt:lpstr>
      <vt:lpstr>第一节 国民党在全国的统治和中间党派的政治主张 </vt:lpstr>
      <vt:lpstr>第一节 国民党在全国的统治和中间党派的政治主张 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WINDOWS7</dc:creator>
  <cp:lastModifiedBy>Microsoft Office 用户</cp:lastModifiedBy>
  <cp:revision>735</cp:revision>
  <dcterms:created xsi:type="dcterms:W3CDTF">2015-01-10T04:56:00Z</dcterms:created>
  <dcterms:modified xsi:type="dcterms:W3CDTF">2020-02-03T05:59:15Z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